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webextensions/webextension5.xml" ContentType="application/vnd.ms-office.webextension+xml"/>
  <Override PartName="/ppt/webextensions/webextension6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7175" r:id="rId4"/>
  </p:sldMasterIdLst>
  <p:notesMasterIdLst>
    <p:notesMasterId r:id="rId38"/>
  </p:notesMasterIdLst>
  <p:handoutMasterIdLst>
    <p:handoutMasterId r:id="rId39"/>
  </p:handoutMasterIdLst>
  <p:sldIdLst>
    <p:sldId id="256" r:id="rId5"/>
    <p:sldId id="515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517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518" r:id="rId31"/>
    <p:sldId id="280" r:id="rId32"/>
    <p:sldId id="281" r:id="rId33"/>
    <p:sldId id="282" r:id="rId34"/>
    <p:sldId id="283" r:id="rId35"/>
    <p:sldId id="284" r:id="rId36"/>
    <p:sldId id="285" r:id="rId37"/>
  </p:sldIdLst>
  <p:sldSz cx="9144000" cy="5143500" type="screen16x9"/>
  <p:notesSz cx="6881813" cy="9296400"/>
  <p:custDataLst>
    <p:tags r:id="rId4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28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D79"/>
    <a:srgbClr val="0E1D42"/>
    <a:srgbClr val="1B3B68"/>
    <a:srgbClr val="00668D"/>
    <a:srgbClr val="1B3C69"/>
    <a:srgbClr val="A7AB20"/>
    <a:srgbClr val="0076BE"/>
    <a:srgbClr val="265D93"/>
    <a:srgbClr val="F8485E"/>
    <a:srgbClr val="F7A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420F8A-4075-4958-A2B1-5E687DCB106E}" v="14" dt="2026-04-04T13:03:44.5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3" autoAdjust="0"/>
    <p:restoredTop sz="71900" autoAdjust="0"/>
  </p:normalViewPr>
  <p:slideViewPr>
    <p:cSldViewPr snapToGrid="0">
      <p:cViewPr varScale="1">
        <p:scale>
          <a:sx n="60" d="100"/>
          <a:sy n="60" d="100"/>
        </p:scale>
        <p:origin x="1432" y="268"/>
      </p:cViewPr>
      <p:guideLst>
        <p:guide orient="horz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tags" Target="tags/tag1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46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avier Cugnon" userId="d58fc18c-6cb2-4a97-bfae-f370d6cfafb4" providerId="ADAL" clId="{F66CEA4E-AD0E-410F-B5CD-79EEB532E0BE}"/>
    <pc:docChg chg="addSld modSld">
      <pc:chgData name="Xavier Cugnon" userId="d58fc18c-6cb2-4a97-bfae-f370d6cfafb4" providerId="ADAL" clId="{F66CEA4E-AD0E-410F-B5CD-79EEB532E0BE}" dt="2026-04-04T13:03:44.523" v="13"/>
      <pc:docMkLst>
        <pc:docMk/>
      </pc:docMkLst>
      <pc:sldChg chg="addSp modSp mod">
        <pc:chgData name="Xavier Cugnon" userId="d58fc18c-6cb2-4a97-bfae-f370d6cfafb4" providerId="ADAL" clId="{F66CEA4E-AD0E-410F-B5CD-79EEB532E0BE}" dt="2026-04-04T13:02:10.807" v="11" actId="14100"/>
        <pc:sldMkLst>
          <pc:docMk/>
          <pc:sldMk cId="3869372732" sldId="262"/>
        </pc:sldMkLst>
        <pc:grpChg chg="mod">
          <ac:chgData name="Xavier Cugnon" userId="d58fc18c-6cb2-4a97-bfae-f370d6cfafb4" providerId="ADAL" clId="{F66CEA4E-AD0E-410F-B5CD-79EEB532E0BE}" dt="2026-04-04T13:02:07.485" v="10" actId="1076"/>
          <ac:grpSpMkLst>
            <pc:docMk/>
            <pc:sldMk cId="3869372732" sldId="262"/>
            <ac:grpSpMk id="11" creationId="{C3F74BC4-3C8F-2E0C-78C6-D0780521DF45}"/>
          </ac:grpSpMkLst>
        </pc:grpChg>
        <pc:picChg chg="add mod">
          <ac:chgData name="Xavier Cugnon" userId="d58fc18c-6cb2-4a97-bfae-f370d6cfafb4" providerId="ADAL" clId="{F66CEA4E-AD0E-410F-B5CD-79EEB532E0BE}" dt="2026-04-04T13:02:10.807" v="11" actId="14100"/>
          <ac:picMkLst>
            <pc:docMk/>
            <pc:sldMk cId="3869372732" sldId="262"/>
            <ac:picMk id="2" creationId="{B92E5238-0196-8425-450C-924377D314F9}"/>
          </ac:picMkLst>
        </pc:picChg>
        <pc:picChg chg="add mod">
          <ac:chgData name="Xavier Cugnon" userId="d58fc18c-6cb2-4a97-bfae-f370d6cfafb4" providerId="ADAL" clId="{F66CEA4E-AD0E-410F-B5CD-79EEB532E0BE}" dt="2026-04-04T13:01:48.052" v="6" actId="1076"/>
          <ac:picMkLst>
            <pc:docMk/>
            <pc:sldMk cId="3869372732" sldId="262"/>
            <ac:picMk id="3" creationId="{EE9F17C0-FA89-D502-EE7C-D1F6BE2668A1}"/>
          </ac:picMkLst>
        </pc:picChg>
      </pc:sldChg>
      <pc:sldChg chg="modSp add mod">
        <pc:chgData name="Xavier Cugnon" userId="d58fc18c-6cb2-4a97-bfae-f370d6cfafb4" providerId="ADAL" clId="{F66CEA4E-AD0E-410F-B5CD-79EEB532E0BE}" dt="2026-04-04T13:00:54.702" v="3" actId="121"/>
        <pc:sldMkLst>
          <pc:docMk/>
          <pc:sldMk cId="1916492692" sldId="515"/>
        </pc:sldMkLst>
        <pc:spChg chg="mod">
          <ac:chgData name="Xavier Cugnon" userId="d58fc18c-6cb2-4a97-bfae-f370d6cfafb4" providerId="ADAL" clId="{F66CEA4E-AD0E-410F-B5CD-79EEB532E0BE}" dt="2026-04-04T13:00:54.702" v="3" actId="121"/>
          <ac:spMkLst>
            <pc:docMk/>
            <pc:sldMk cId="1916492692" sldId="515"/>
            <ac:spMk id="27650" creationId="{00000000-0000-0000-0000-000000000000}"/>
          </ac:spMkLst>
        </pc:spChg>
      </pc:sldChg>
      <pc:sldChg chg="add">
        <pc:chgData name="Xavier Cugnon" userId="d58fc18c-6cb2-4a97-bfae-f370d6cfafb4" providerId="ADAL" clId="{F66CEA4E-AD0E-410F-B5CD-79EEB532E0BE}" dt="2026-04-04T13:02:59.158" v="12"/>
        <pc:sldMkLst>
          <pc:docMk/>
          <pc:sldMk cId="2886200900" sldId="517"/>
        </pc:sldMkLst>
      </pc:sldChg>
      <pc:sldChg chg="add">
        <pc:chgData name="Xavier Cugnon" userId="d58fc18c-6cb2-4a97-bfae-f370d6cfafb4" providerId="ADAL" clId="{F66CEA4E-AD0E-410F-B5CD-79EEB532E0BE}" dt="2026-04-04T13:03:44.523" v="13"/>
        <pc:sldMkLst>
          <pc:docMk/>
          <pc:sldMk cId="2279953497" sldId="51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F124A0-2AB0-4C9E-862A-1ECC28B912CB}" type="doc">
      <dgm:prSet loTypeId="urn:microsoft.com/office/officeart/2005/8/layout/default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51537588-ABC6-4555-B664-2D51E39EA66D}">
      <dgm:prSet phldrT="[Text]" custT="1"/>
      <dgm:spPr>
        <a:solidFill>
          <a:schemeClr val="accent1">
            <a:alpha val="50000"/>
          </a:schemeClr>
        </a:solidFill>
        <a:ln w="38100">
          <a:solidFill>
            <a:schemeClr val="bg1"/>
          </a:solidFill>
        </a:ln>
        <a:effectLst/>
      </dgm:spPr>
      <dgm:t>
        <a:bodyPr/>
        <a:lstStyle/>
        <a:p>
          <a:r>
            <a:rPr lang="en-US" sz="1800" b="1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Strategic </a:t>
          </a:r>
          <a:br>
            <a:rPr lang="en-US" sz="1800" b="1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1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focus</a:t>
          </a:r>
        </a:p>
      </dgm:t>
    </dgm:pt>
    <dgm:pt modelId="{C32AE734-55FD-48BF-9809-A51DF79F20F3}" type="parTrans" cxnId="{31FA3B8A-CBA8-4CAD-8F6F-67C58A70A4F1}">
      <dgm:prSet/>
      <dgm:spPr/>
      <dgm:t>
        <a:bodyPr/>
        <a:lstStyle/>
        <a:p>
          <a:endParaRPr lang="en-US"/>
        </a:p>
      </dgm:t>
    </dgm:pt>
    <dgm:pt modelId="{539595D5-B60E-49AE-93DB-692DCB6CBA6B}" type="sibTrans" cxnId="{31FA3B8A-CBA8-4CAD-8F6F-67C58A70A4F1}">
      <dgm:prSet/>
      <dgm:spPr/>
      <dgm:t>
        <a:bodyPr/>
        <a:lstStyle/>
        <a:p>
          <a:endParaRPr lang="en-US"/>
        </a:p>
      </dgm:t>
    </dgm:pt>
    <dgm:pt modelId="{C963AF01-A064-4E52-B333-58BF38FA5D45}">
      <dgm:prSet phldrT="[Text]" custT="1"/>
      <dgm:spPr>
        <a:solidFill>
          <a:schemeClr val="accent1">
            <a:alpha val="45000"/>
          </a:schemeClr>
        </a:solidFill>
        <a:ln w="38100">
          <a:solidFill>
            <a:schemeClr val="bg1"/>
          </a:solidFill>
        </a:ln>
        <a:effectLst/>
      </dgm:spPr>
      <dgm:t>
        <a:bodyPr/>
        <a:lstStyle/>
        <a:p>
          <a: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Supply</a:t>
          </a:r>
          <a:b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analysis</a:t>
          </a:r>
          <a:endParaRPr lang="en-US" sz="1800" b="1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6C0B03-4857-412C-A278-69F45C32308C}" type="parTrans" cxnId="{867BE22E-27CF-42E0-82DE-921F38146C71}">
      <dgm:prSet/>
      <dgm:spPr/>
      <dgm:t>
        <a:bodyPr/>
        <a:lstStyle/>
        <a:p>
          <a:endParaRPr lang="en-US"/>
        </a:p>
      </dgm:t>
    </dgm:pt>
    <dgm:pt modelId="{A3C4C230-7A21-44C9-9895-5CB1AC94934B}" type="sibTrans" cxnId="{867BE22E-27CF-42E0-82DE-921F38146C71}">
      <dgm:prSet/>
      <dgm:spPr/>
      <dgm:t>
        <a:bodyPr/>
        <a:lstStyle/>
        <a:p>
          <a:endParaRPr lang="en-US"/>
        </a:p>
      </dgm:t>
    </dgm:pt>
    <dgm:pt modelId="{78B59C08-D058-46FB-8DA5-A5DF5A92FE2D}">
      <dgm:prSet phldrT="[Text]" custT="1"/>
      <dgm:spPr>
        <a:solidFill>
          <a:schemeClr val="accent1">
            <a:alpha val="40000"/>
          </a:schemeClr>
        </a:solidFill>
        <a:ln w="38100">
          <a:solidFill>
            <a:schemeClr val="bg1"/>
          </a:solidFill>
        </a:ln>
        <a:effectLst/>
      </dgm:spPr>
      <dgm:t>
        <a:bodyPr/>
        <a:lstStyle/>
        <a:p>
          <a: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Demand analysis</a:t>
          </a:r>
          <a:endParaRPr lang="en-US" sz="1800" b="1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35C6AD-F574-4288-8886-108A16565F05}" type="parTrans" cxnId="{5C29F556-675E-4AD6-9E74-45D0EC3F7800}">
      <dgm:prSet/>
      <dgm:spPr/>
      <dgm:t>
        <a:bodyPr/>
        <a:lstStyle/>
        <a:p>
          <a:endParaRPr lang="en-US"/>
        </a:p>
      </dgm:t>
    </dgm:pt>
    <dgm:pt modelId="{67EDF65C-D638-4F52-A567-1D2A7D3E7450}" type="sibTrans" cxnId="{5C29F556-675E-4AD6-9E74-45D0EC3F7800}">
      <dgm:prSet/>
      <dgm:spPr/>
      <dgm:t>
        <a:bodyPr/>
        <a:lstStyle/>
        <a:p>
          <a:endParaRPr lang="en-US"/>
        </a:p>
      </dgm:t>
    </dgm:pt>
    <dgm:pt modelId="{FB526704-5055-4EAF-93CE-A0AB827D5894}">
      <dgm:prSet phldrT="[Text]" custT="1"/>
      <dgm:spPr>
        <a:solidFill>
          <a:schemeClr val="accent1">
            <a:alpha val="35000"/>
          </a:schemeClr>
        </a:solidFill>
        <a:ln w="38100">
          <a:solidFill>
            <a:schemeClr val="bg1"/>
          </a:solidFill>
        </a:ln>
        <a:effectLst/>
      </dgm:spPr>
      <dgm:t>
        <a:bodyPr/>
        <a:lstStyle/>
        <a:p>
          <a: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Gap </a:t>
          </a:r>
          <a:b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analysis</a:t>
          </a:r>
          <a:endParaRPr lang="en-US" sz="1800" b="1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82ABB1-A4C8-42F2-AFE3-0830B6B3F490}" type="parTrans" cxnId="{CB62E028-5186-420E-BC95-3DC6B158E2FF}">
      <dgm:prSet/>
      <dgm:spPr/>
      <dgm:t>
        <a:bodyPr/>
        <a:lstStyle/>
        <a:p>
          <a:endParaRPr lang="en-US"/>
        </a:p>
      </dgm:t>
    </dgm:pt>
    <dgm:pt modelId="{355D72AC-BB2F-426E-A102-F68B07956956}" type="sibTrans" cxnId="{CB62E028-5186-420E-BC95-3DC6B158E2FF}">
      <dgm:prSet/>
      <dgm:spPr/>
      <dgm:t>
        <a:bodyPr/>
        <a:lstStyle/>
        <a:p>
          <a:endParaRPr lang="en-US"/>
        </a:p>
      </dgm:t>
    </dgm:pt>
    <dgm:pt modelId="{F56CC94C-03E5-4160-9827-55F9DC4BF5C6}">
      <dgm:prSet phldrT="[Text]" custT="1"/>
      <dgm:spPr>
        <a:solidFill>
          <a:schemeClr val="accent1">
            <a:alpha val="30000"/>
          </a:schemeClr>
        </a:solidFill>
        <a:ln w="38100">
          <a:solidFill>
            <a:schemeClr val="bg1"/>
          </a:solidFill>
        </a:ln>
        <a:effectLst/>
      </dgm:spPr>
      <dgm:t>
        <a:bodyPr/>
        <a:lstStyle/>
        <a:p>
          <a: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Solution analysis</a:t>
          </a:r>
          <a:endParaRPr lang="en-US" sz="1800" b="1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A77B30-5CFF-4710-9AAF-147A1AF54C62}" type="parTrans" cxnId="{3A155DD0-015E-4145-8AA0-EEAD8F72F3CC}">
      <dgm:prSet/>
      <dgm:spPr/>
      <dgm:t>
        <a:bodyPr/>
        <a:lstStyle/>
        <a:p>
          <a:endParaRPr lang="en-US"/>
        </a:p>
      </dgm:t>
    </dgm:pt>
    <dgm:pt modelId="{EA7AFD92-BD03-4F1B-8E13-B7D55AAB8CF9}" type="sibTrans" cxnId="{3A155DD0-015E-4145-8AA0-EEAD8F72F3CC}">
      <dgm:prSet/>
      <dgm:spPr/>
      <dgm:t>
        <a:bodyPr/>
        <a:lstStyle/>
        <a:p>
          <a:endParaRPr lang="en-US"/>
        </a:p>
      </dgm:t>
    </dgm:pt>
    <dgm:pt modelId="{31A62B91-5581-4BC4-8303-C2030B59336D}">
      <dgm:prSet custT="1"/>
      <dgm:spPr>
        <a:solidFill>
          <a:schemeClr val="accent1">
            <a:alpha val="25000"/>
          </a:schemeClr>
        </a:solidFill>
        <a:ln w="38100">
          <a:solidFill>
            <a:schemeClr val="bg1"/>
          </a:solidFill>
        </a:ln>
        <a:effectLst/>
      </dgm:spPr>
      <dgm:t>
        <a:bodyPr/>
        <a:lstStyle/>
        <a:p>
          <a: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Evaluating workforce planning </a:t>
          </a:r>
          <a:b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1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impact</a:t>
          </a:r>
          <a:endParaRPr lang="en-US" sz="1800" b="1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58B4D8-475B-4B82-BCA6-5E4258D2E8B8}" type="parTrans" cxnId="{82813AF8-99F4-4E23-96B1-2A3065485101}">
      <dgm:prSet/>
      <dgm:spPr/>
      <dgm:t>
        <a:bodyPr/>
        <a:lstStyle/>
        <a:p>
          <a:endParaRPr lang="en-US"/>
        </a:p>
      </dgm:t>
    </dgm:pt>
    <dgm:pt modelId="{67793779-3411-4D7F-80C1-130EE5ACFFD2}" type="sibTrans" cxnId="{82813AF8-99F4-4E23-96B1-2A3065485101}">
      <dgm:prSet/>
      <dgm:spPr/>
      <dgm:t>
        <a:bodyPr/>
        <a:lstStyle/>
        <a:p>
          <a:endParaRPr lang="en-US"/>
        </a:p>
      </dgm:t>
    </dgm:pt>
    <dgm:pt modelId="{98AFE5D6-61C7-416A-B3EF-76ADCB0AA574}" type="pres">
      <dgm:prSet presAssocID="{18F124A0-2AB0-4C9E-862A-1ECC28B912CB}" presName="diagram" presStyleCnt="0">
        <dgm:presLayoutVars>
          <dgm:dir/>
          <dgm:resizeHandles val="exact"/>
        </dgm:presLayoutVars>
      </dgm:prSet>
      <dgm:spPr/>
    </dgm:pt>
    <dgm:pt modelId="{51ED5668-AD3B-4442-9C93-39F1BA14FD5C}" type="pres">
      <dgm:prSet presAssocID="{51537588-ABC6-4555-B664-2D51E39EA66D}" presName="node" presStyleLbl="node1" presStyleIdx="0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BA2B202A-DBF7-47E0-9D4A-5B18A6886A3E}" type="pres">
      <dgm:prSet presAssocID="{539595D5-B60E-49AE-93DB-692DCB6CBA6B}" presName="sibTrans" presStyleCnt="0"/>
      <dgm:spPr/>
    </dgm:pt>
    <dgm:pt modelId="{54AA34E9-649F-4E80-82D1-5A117299EDBC}" type="pres">
      <dgm:prSet presAssocID="{C963AF01-A064-4E52-B333-58BF38FA5D45}" presName="node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DFF5E1EF-1194-425A-93BA-E9C98D473663}" type="pres">
      <dgm:prSet presAssocID="{A3C4C230-7A21-44C9-9895-5CB1AC94934B}" presName="sibTrans" presStyleCnt="0"/>
      <dgm:spPr/>
    </dgm:pt>
    <dgm:pt modelId="{39BF94B5-A2C3-4E4C-AE92-8475C46B61D1}" type="pres">
      <dgm:prSet presAssocID="{78B59C08-D058-46FB-8DA5-A5DF5A92FE2D}" presName="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564DD5C3-A5E5-4EA2-89A0-443CC7E17F8E}" type="pres">
      <dgm:prSet presAssocID="{67EDF65C-D638-4F52-A567-1D2A7D3E7450}" presName="sibTrans" presStyleCnt="0"/>
      <dgm:spPr/>
    </dgm:pt>
    <dgm:pt modelId="{BCD94238-DB80-4EF8-8122-A610B398B9CD}" type="pres">
      <dgm:prSet presAssocID="{FB526704-5055-4EAF-93CE-A0AB827D5894}" presName="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752A6F79-FC5D-4F38-BABA-86B2819499B5}" type="pres">
      <dgm:prSet presAssocID="{355D72AC-BB2F-426E-A102-F68B07956956}" presName="sibTrans" presStyleCnt="0"/>
      <dgm:spPr/>
    </dgm:pt>
    <dgm:pt modelId="{BE79F620-57D8-4931-A2EE-1BB92A7F508F}" type="pres">
      <dgm:prSet presAssocID="{F56CC94C-03E5-4160-9827-55F9DC4BF5C6}" presName="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30B0F618-9019-4244-BCFB-E3EF0CBBA19E}" type="pres">
      <dgm:prSet presAssocID="{EA7AFD92-BD03-4F1B-8E13-B7D55AAB8CF9}" presName="sibTrans" presStyleCnt="0"/>
      <dgm:spPr/>
    </dgm:pt>
    <dgm:pt modelId="{7928A82C-B25F-4FB2-98D5-77F59E9D172C}" type="pres">
      <dgm:prSet presAssocID="{31A62B91-5581-4BC4-8303-C2030B59336D}" presName="node" presStyleLbl="node1" presStyleIdx="5" presStyleCnt="6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CB62E028-5186-420E-BC95-3DC6B158E2FF}" srcId="{18F124A0-2AB0-4C9E-862A-1ECC28B912CB}" destId="{FB526704-5055-4EAF-93CE-A0AB827D5894}" srcOrd="3" destOrd="0" parTransId="{4582ABB1-A4C8-42F2-AFE3-0830B6B3F490}" sibTransId="{355D72AC-BB2F-426E-A102-F68B07956956}"/>
    <dgm:cxn modelId="{867BE22E-27CF-42E0-82DE-921F38146C71}" srcId="{18F124A0-2AB0-4C9E-862A-1ECC28B912CB}" destId="{C963AF01-A064-4E52-B333-58BF38FA5D45}" srcOrd="1" destOrd="0" parTransId="{0F6C0B03-4857-412C-A278-69F45C32308C}" sibTransId="{A3C4C230-7A21-44C9-9895-5CB1AC94934B}"/>
    <dgm:cxn modelId="{C004413C-29D2-4194-9B0A-3E7249000CE7}" type="presOf" srcId="{31A62B91-5581-4BC4-8303-C2030B59336D}" destId="{7928A82C-B25F-4FB2-98D5-77F59E9D172C}" srcOrd="0" destOrd="0" presId="urn:microsoft.com/office/officeart/2005/8/layout/default"/>
    <dgm:cxn modelId="{CB89BE75-660D-4D6E-8F26-55ADA9217F91}" type="presOf" srcId="{51537588-ABC6-4555-B664-2D51E39EA66D}" destId="{51ED5668-AD3B-4442-9C93-39F1BA14FD5C}" srcOrd="0" destOrd="0" presId="urn:microsoft.com/office/officeart/2005/8/layout/default"/>
    <dgm:cxn modelId="{DCCB3256-B3D7-4052-9A3B-008CD828ACD6}" type="presOf" srcId="{FB526704-5055-4EAF-93CE-A0AB827D5894}" destId="{BCD94238-DB80-4EF8-8122-A610B398B9CD}" srcOrd="0" destOrd="0" presId="urn:microsoft.com/office/officeart/2005/8/layout/default"/>
    <dgm:cxn modelId="{5C29F556-675E-4AD6-9E74-45D0EC3F7800}" srcId="{18F124A0-2AB0-4C9E-862A-1ECC28B912CB}" destId="{78B59C08-D058-46FB-8DA5-A5DF5A92FE2D}" srcOrd="2" destOrd="0" parTransId="{FF35C6AD-F574-4288-8886-108A16565F05}" sibTransId="{67EDF65C-D638-4F52-A567-1D2A7D3E7450}"/>
    <dgm:cxn modelId="{37F3DE84-92E5-45A3-BB0B-121654872B1E}" type="presOf" srcId="{C963AF01-A064-4E52-B333-58BF38FA5D45}" destId="{54AA34E9-649F-4E80-82D1-5A117299EDBC}" srcOrd="0" destOrd="0" presId="urn:microsoft.com/office/officeart/2005/8/layout/default"/>
    <dgm:cxn modelId="{3D7C6388-A163-469B-8C4E-4385CEB1CA56}" type="presOf" srcId="{F56CC94C-03E5-4160-9827-55F9DC4BF5C6}" destId="{BE79F620-57D8-4931-A2EE-1BB92A7F508F}" srcOrd="0" destOrd="0" presId="urn:microsoft.com/office/officeart/2005/8/layout/default"/>
    <dgm:cxn modelId="{31FA3B8A-CBA8-4CAD-8F6F-67C58A70A4F1}" srcId="{18F124A0-2AB0-4C9E-862A-1ECC28B912CB}" destId="{51537588-ABC6-4555-B664-2D51E39EA66D}" srcOrd="0" destOrd="0" parTransId="{C32AE734-55FD-48BF-9809-A51DF79F20F3}" sibTransId="{539595D5-B60E-49AE-93DB-692DCB6CBA6B}"/>
    <dgm:cxn modelId="{2CEA93B2-9C89-48BB-A63F-CAC6AEAA0DD1}" type="presOf" srcId="{18F124A0-2AB0-4C9E-862A-1ECC28B912CB}" destId="{98AFE5D6-61C7-416A-B3EF-76ADCB0AA574}" srcOrd="0" destOrd="0" presId="urn:microsoft.com/office/officeart/2005/8/layout/default"/>
    <dgm:cxn modelId="{B09AA7B7-32BD-42CE-9F44-C431E319EEE4}" type="presOf" srcId="{78B59C08-D058-46FB-8DA5-A5DF5A92FE2D}" destId="{39BF94B5-A2C3-4E4C-AE92-8475C46B61D1}" srcOrd="0" destOrd="0" presId="urn:microsoft.com/office/officeart/2005/8/layout/default"/>
    <dgm:cxn modelId="{3A155DD0-015E-4145-8AA0-EEAD8F72F3CC}" srcId="{18F124A0-2AB0-4C9E-862A-1ECC28B912CB}" destId="{F56CC94C-03E5-4160-9827-55F9DC4BF5C6}" srcOrd="4" destOrd="0" parTransId="{80A77B30-5CFF-4710-9AAF-147A1AF54C62}" sibTransId="{EA7AFD92-BD03-4F1B-8E13-B7D55AAB8CF9}"/>
    <dgm:cxn modelId="{82813AF8-99F4-4E23-96B1-2A3065485101}" srcId="{18F124A0-2AB0-4C9E-862A-1ECC28B912CB}" destId="{31A62B91-5581-4BC4-8303-C2030B59336D}" srcOrd="5" destOrd="0" parTransId="{C058B4D8-475B-4B82-BCA6-5E4258D2E8B8}" sibTransId="{67793779-3411-4D7F-80C1-130EE5ACFFD2}"/>
    <dgm:cxn modelId="{5099B08A-F2B6-4CAE-861C-791EF30D3579}" type="presParOf" srcId="{98AFE5D6-61C7-416A-B3EF-76ADCB0AA574}" destId="{51ED5668-AD3B-4442-9C93-39F1BA14FD5C}" srcOrd="0" destOrd="0" presId="urn:microsoft.com/office/officeart/2005/8/layout/default"/>
    <dgm:cxn modelId="{3706B369-15AA-4270-A0C9-E8FF6BD6BF40}" type="presParOf" srcId="{98AFE5D6-61C7-416A-B3EF-76ADCB0AA574}" destId="{BA2B202A-DBF7-47E0-9D4A-5B18A6886A3E}" srcOrd="1" destOrd="0" presId="urn:microsoft.com/office/officeart/2005/8/layout/default"/>
    <dgm:cxn modelId="{49FC1143-1942-46F4-AD55-0A5B4386510B}" type="presParOf" srcId="{98AFE5D6-61C7-416A-B3EF-76ADCB0AA574}" destId="{54AA34E9-649F-4E80-82D1-5A117299EDBC}" srcOrd="2" destOrd="0" presId="urn:microsoft.com/office/officeart/2005/8/layout/default"/>
    <dgm:cxn modelId="{CA4A8685-D75D-40E8-B4A9-C05AA6FA49EF}" type="presParOf" srcId="{98AFE5D6-61C7-416A-B3EF-76ADCB0AA574}" destId="{DFF5E1EF-1194-425A-93BA-E9C98D473663}" srcOrd="3" destOrd="0" presId="urn:microsoft.com/office/officeart/2005/8/layout/default"/>
    <dgm:cxn modelId="{768C1E45-7508-47D9-AB0F-243EE07D1BDF}" type="presParOf" srcId="{98AFE5D6-61C7-416A-B3EF-76ADCB0AA574}" destId="{39BF94B5-A2C3-4E4C-AE92-8475C46B61D1}" srcOrd="4" destOrd="0" presId="urn:microsoft.com/office/officeart/2005/8/layout/default"/>
    <dgm:cxn modelId="{FCFD2E45-416D-47B5-9317-1B8588C5628A}" type="presParOf" srcId="{98AFE5D6-61C7-416A-B3EF-76ADCB0AA574}" destId="{564DD5C3-A5E5-4EA2-89A0-443CC7E17F8E}" srcOrd="5" destOrd="0" presId="urn:microsoft.com/office/officeart/2005/8/layout/default"/>
    <dgm:cxn modelId="{4B0B546E-B54D-4551-BF12-D92F0A732106}" type="presParOf" srcId="{98AFE5D6-61C7-416A-B3EF-76ADCB0AA574}" destId="{BCD94238-DB80-4EF8-8122-A610B398B9CD}" srcOrd="6" destOrd="0" presId="urn:microsoft.com/office/officeart/2005/8/layout/default"/>
    <dgm:cxn modelId="{FACC00F5-FAE0-475C-BE53-7032B760242F}" type="presParOf" srcId="{98AFE5D6-61C7-416A-B3EF-76ADCB0AA574}" destId="{752A6F79-FC5D-4F38-BABA-86B2819499B5}" srcOrd="7" destOrd="0" presId="urn:microsoft.com/office/officeart/2005/8/layout/default"/>
    <dgm:cxn modelId="{E2D52F59-8CCD-45E3-8599-D3A4895FF66E}" type="presParOf" srcId="{98AFE5D6-61C7-416A-B3EF-76ADCB0AA574}" destId="{BE79F620-57D8-4931-A2EE-1BB92A7F508F}" srcOrd="8" destOrd="0" presId="urn:microsoft.com/office/officeart/2005/8/layout/default"/>
    <dgm:cxn modelId="{D03FD94B-1DCF-4E04-BA7B-DCE2E24DA111}" type="presParOf" srcId="{98AFE5D6-61C7-416A-B3EF-76ADCB0AA574}" destId="{30B0F618-9019-4244-BCFB-E3EF0CBBA19E}" srcOrd="9" destOrd="0" presId="urn:microsoft.com/office/officeart/2005/8/layout/default"/>
    <dgm:cxn modelId="{6901C39C-65A6-4E9A-9EEB-361F1CA11D61}" type="presParOf" srcId="{98AFE5D6-61C7-416A-B3EF-76ADCB0AA574}" destId="{7928A82C-B25F-4FB2-98D5-77F59E9D172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DDAF3A-15E7-42BE-8DE1-56E0DB69FF2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9EEE80-FAFB-470C-8B3C-FBBE77620DE8}">
      <dgm:prSet phldrT="[Text]" custT="1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Define criteria </a:t>
          </a:r>
          <a:b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and standards.</a:t>
          </a:r>
        </a:p>
      </dgm:t>
    </dgm:pt>
    <dgm:pt modelId="{FAA9D274-8D9A-4345-BE45-E8EEE36A7E97}" type="parTrans" cxnId="{7188FE61-0682-45CD-97AE-EEF18669F673}">
      <dgm:prSet/>
      <dgm:spPr/>
      <dgm:t>
        <a:bodyPr/>
        <a:lstStyle/>
        <a:p>
          <a:endParaRPr lang="en-US"/>
        </a:p>
      </dgm:t>
    </dgm:pt>
    <dgm:pt modelId="{BF91AC85-F2AB-4678-8154-BB8A512CD5BC}" type="sibTrans" cxnId="{7188FE61-0682-45CD-97AE-EEF18669F673}">
      <dgm:prSet/>
      <dgm:spPr/>
      <dgm:t>
        <a:bodyPr/>
        <a:lstStyle/>
        <a:p>
          <a:endParaRPr lang="en-US"/>
        </a:p>
      </dgm:t>
    </dgm:pt>
    <dgm:pt modelId="{A7301607-A081-49AD-B876-FABCD57DBD76}">
      <dgm:prSet phldrT="[Text]" custT="1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Adjust criteria </a:t>
          </a:r>
          <a:b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and standards.</a:t>
          </a:r>
        </a:p>
      </dgm:t>
    </dgm:pt>
    <dgm:pt modelId="{0679F520-5EF6-45C4-91E2-1E3D4008BD76}" type="parTrans" cxnId="{15FFBD03-243A-478B-8C1B-502D050FE1B5}">
      <dgm:prSet/>
      <dgm:spPr/>
      <dgm:t>
        <a:bodyPr/>
        <a:lstStyle/>
        <a:p>
          <a:endParaRPr lang="en-US"/>
        </a:p>
      </dgm:t>
    </dgm:pt>
    <dgm:pt modelId="{704ED05C-9221-4DCB-B742-4201870E3B9F}" type="sibTrans" cxnId="{15FFBD03-243A-478B-8C1B-502D050FE1B5}">
      <dgm:prSet/>
      <dgm:spPr/>
      <dgm:t>
        <a:bodyPr/>
        <a:lstStyle/>
        <a:p>
          <a:endParaRPr lang="en-US"/>
        </a:p>
      </dgm:t>
    </dgm:pt>
    <dgm:pt modelId="{C8A42CA8-8AC1-44CB-B725-A56E9F41DD44}">
      <dgm:prSet phldrT="[Text]" custT="1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Analyze processes for efficiency and integration.</a:t>
          </a:r>
        </a:p>
      </dgm:t>
    </dgm:pt>
    <dgm:pt modelId="{486E054E-692A-4C2F-BF27-EF172DDF61E0}" type="parTrans" cxnId="{126C5B5C-8549-4365-9302-8CA20A626055}">
      <dgm:prSet/>
      <dgm:spPr/>
      <dgm:t>
        <a:bodyPr/>
        <a:lstStyle/>
        <a:p>
          <a:endParaRPr lang="en-US"/>
        </a:p>
      </dgm:t>
    </dgm:pt>
    <dgm:pt modelId="{B000FC23-325E-45BE-B4DE-AC7D3D6E62AE}" type="sibTrans" cxnId="{126C5B5C-8549-4365-9302-8CA20A626055}">
      <dgm:prSet/>
      <dgm:spPr/>
      <dgm:t>
        <a:bodyPr/>
        <a:lstStyle/>
        <a:p>
          <a:endParaRPr lang="en-US"/>
        </a:p>
      </dgm:t>
    </dgm:pt>
    <dgm:pt modelId="{22C7639C-FF33-42E8-8809-C2E0F2D2AD36}">
      <dgm:prSet phldrT="[Text]" custT="1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7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Define and implement other related processes.</a:t>
          </a:r>
          <a:endParaRPr lang="en-US" sz="17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494917-89D6-41CB-82F8-0F5D847C4B4F}" type="parTrans" cxnId="{9E9DBD2C-6A0F-4034-B5DB-C99043B2F841}">
      <dgm:prSet/>
      <dgm:spPr/>
      <dgm:t>
        <a:bodyPr/>
        <a:lstStyle/>
        <a:p>
          <a:endParaRPr lang="en-US"/>
        </a:p>
      </dgm:t>
    </dgm:pt>
    <dgm:pt modelId="{7AE4E6A0-E286-4A5A-97E1-F8E0320E5529}" type="sibTrans" cxnId="{9E9DBD2C-6A0F-4034-B5DB-C99043B2F841}">
      <dgm:prSet/>
      <dgm:spPr/>
      <dgm:t>
        <a:bodyPr/>
        <a:lstStyle/>
        <a:p>
          <a:endParaRPr lang="en-US"/>
        </a:p>
      </dgm:t>
    </dgm:pt>
    <dgm:pt modelId="{318A1BEB-B5DE-4852-8C3B-DA3E51AD700F}">
      <dgm:prSet phldrT="[Text]" custT="1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Build problem identification and solving processes.</a:t>
          </a:r>
        </a:p>
      </dgm:t>
    </dgm:pt>
    <dgm:pt modelId="{03040201-5ADA-4A53-A0ED-E7A84148556A}" type="parTrans" cxnId="{C29A9B92-C455-40AA-AAFC-70301400FDD6}">
      <dgm:prSet/>
      <dgm:spPr/>
      <dgm:t>
        <a:bodyPr/>
        <a:lstStyle/>
        <a:p>
          <a:endParaRPr lang="en-US"/>
        </a:p>
      </dgm:t>
    </dgm:pt>
    <dgm:pt modelId="{2EF72BA0-8A01-4C3E-9A69-433FAE8E02EB}" type="sibTrans" cxnId="{C29A9B92-C455-40AA-AAFC-70301400FDD6}">
      <dgm:prSet/>
      <dgm:spPr/>
      <dgm:t>
        <a:bodyPr/>
        <a:lstStyle/>
        <a:p>
          <a:endParaRPr lang="en-US"/>
        </a:p>
      </dgm:t>
    </dgm:pt>
    <dgm:pt modelId="{72C105BA-F37F-4916-8C1A-40A418A615E4}">
      <dgm:prSet phldrT="[Text]" custT="1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7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Collect and share lessons learned.</a:t>
          </a:r>
          <a:endParaRPr lang="en-US" sz="17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C008AC-37E4-48D1-A043-451F074F532C}" type="parTrans" cxnId="{019618E5-496A-490A-8964-ACA7EEA9517F}">
      <dgm:prSet/>
      <dgm:spPr/>
      <dgm:t>
        <a:bodyPr/>
        <a:lstStyle/>
        <a:p>
          <a:endParaRPr lang="en-US"/>
        </a:p>
      </dgm:t>
    </dgm:pt>
    <dgm:pt modelId="{5A69F00D-ECD5-400D-87E1-D1FD8858785D}" type="sibTrans" cxnId="{019618E5-496A-490A-8964-ACA7EEA9517F}">
      <dgm:prSet/>
      <dgm:spPr/>
      <dgm:t>
        <a:bodyPr/>
        <a:lstStyle/>
        <a:p>
          <a:endParaRPr lang="en-US"/>
        </a:p>
      </dgm:t>
    </dgm:pt>
    <dgm:pt modelId="{D5899E5E-5C5F-4CF9-8B9E-DE0D1D0CA09B}">
      <dgm:prSet phldrT="[Text]" custT="1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Monitor quality </a:t>
          </a:r>
          <a:b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on an ongoing basis.</a:t>
          </a:r>
        </a:p>
      </dgm:t>
    </dgm:pt>
    <dgm:pt modelId="{B93BEC6B-99A3-4475-B650-A46DA236D627}" type="parTrans" cxnId="{027FA2DC-CE49-4D75-A805-F6CEE3DE2672}">
      <dgm:prSet/>
      <dgm:spPr/>
      <dgm:t>
        <a:bodyPr/>
        <a:lstStyle/>
        <a:p>
          <a:endParaRPr lang="en-US"/>
        </a:p>
      </dgm:t>
    </dgm:pt>
    <dgm:pt modelId="{6322D677-22D7-4C00-ACCD-EBDC3CEF2A9E}" type="sibTrans" cxnId="{027FA2DC-CE49-4D75-A805-F6CEE3DE2672}">
      <dgm:prSet/>
      <dgm:spPr/>
      <dgm:t>
        <a:bodyPr/>
        <a:lstStyle/>
        <a:p>
          <a:endParaRPr lang="en-US"/>
        </a:p>
      </dgm:t>
    </dgm:pt>
    <dgm:pt modelId="{35F21D3C-AC67-4962-9EA0-241D2426A770}">
      <dgm:prSet phldrT="[Text]" custT="1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7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Engage in open-ended dialogues.</a:t>
          </a:r>
          <a:endParaRPr lang="en-US" sz="17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314A83-7480-4E55-BC9F-2C638CFCC865}" type="parTrans" cxnId="{73628C00-F8C8-4E40-A86A-61726A0071D5}">
      <dgm:prSet/>
      <dgm:spPr/>
      <dgm:t>
        <a:bodyPr/>
        <a:lstStyle/>
        <a:p>
          <a:endParaRPr lang="en-US"/>
        </a:p>
      </dgm:t>
    </dgm:pt>
    <dgm:pt modelId="{69685CD8-4F31-4472-B452-1A6AC1D50FD4}" type="sibTrans" cxnId="{73628C00-F8C8-4E40-A86A-61726A0071D5}">
      <dgm:prSet/>
      <dgm:spPr/>
      <dgm:t>
        <a:bodyPr/>
        <a:lstStyle/>
        <a:p>
          <a:endParaRPr lang="en-US"/>
        </a:p>
      </dgm:t>
    </dgm:pt>
    <dgm:pt modelId="{18935425-EC8E-45E3-80FA-8EAA0204EF25}" type="pres">
      <dgm:prSet presAssocID="{9CDDAF3A-15E7-42BE-8DE1-56E0DB69FF2E}" presName="diagram" presStyleCnt="0">
        <dgm:presLayoutVars>
          <dgm:dir/>
          <dgm:resizeHandles val="exact"/>
        </dgm:presLayoutVars>
      </dgm:prSet>
      <dgm:spPr/>
    </dgm:pt>
    <dgm:pt modelId="{CDBEA8CA-6EE8-4186-AA96-8B8414E49743}" type="pres">
      <dgm:prSet presAssocID="{0F9EEE80-FAFB-470C-8B3C-FBBE77620DE8}" presName="node" presStyleLbl="node1" presStyleIdx="0" presStyleCnt="8" custScaleX="142743" custScaleY="82865">
        <dgm:presLayoutVars>
          <dgm:bulletEnabled val="1"/>
        </dgm:presLayoutVars>
      </dgm:prSet>
      <dgm:spPr>
        <a:prstGeom prst="roundRect">
          <a:avLst/>
        </a:prstGeom>
      </dgm:spPr>
    </dgm:pt>
    <dgm:pt modelId="{62682160-C1C5-4228-A25C-D8D046D43E0D}" type="pres">
      <dgm:prSet presAssocID="{BF91AC85-F2AB-4678-8154-BB8A512CD5BC}" presName="sibTrans" presStyleCnt="0"/>
      <dgm:spPr/>
    </dgm:pt>
    <dgm:pt modelId="{4CDEC138-54FC-45C6-9112-F3389B030BFC}" type="pres">
      <dgm:prSet presAssocID="{A7301607-A081-49AD-B876-FABCD57DBD76}" presName="node" presStyleLbl="node1" presStyleIdx="1" presStyleCnt="8" custScaleX="142743" custScaleY="82865">
        <dgm:presLayoutVars>
          <dgm:bulletEnabled val="1"/>
        </dgm:presLayoutVars>
      </dgm:prSet>
      <dgm:spPr>
        <a:prstGeom prst="roundRect">
          <a:avLst/>
        </a:prstGeom>
      </dgm:spPr>
    </dgm:pt>
    <dgm:pt modelId="{69ADDC9D-8573-411C-B9DB-C67E909A35E2}" type="pres">
      <dgm:prSet presAssocID="{704ED05C-9221-4DCB-B742-4201870E3B9F}" presName="sibTrans" presStyleCnt="0"/>
      <dgm:spPr/>
    </dgm:pt>
    <dgm:pt modelId="{1BF9D203-88D7-4C4E-BEB8-7AEF5D53C3C8}" type="pres">
      <dgm:prSet presAssocID="{C8A42CA8-8AC1-44CB-B725-A56E9F41DD44}" presName="node" presStyleLbl="node1" presStyleIdx="2" presStyleCnt="8" custScaleX="142743" custScaleY="82865">
        <dgm:presLayoutVars>
          <dgm:bulletEnabled val="1"/>
        </dgm:presLayoutVars>
      </dgm:prSet>
      <dgm:spPr>
        <a:prstGeom prst="roundRect">
          <a:avLst/>
        </a:prstGeom>
      </dgm:spPr>
    </dgm:pt>
    <dgm:pt modelId="{B5661752-ECA7-46F2-806E-650D4B1CF815}" type="pres">
      <dgm:prSet presAssocID="{B000FC23-325E-45BE-B4DE-AC7D3D6E62AE}" presName="sibTrans" presStyleCnt="0"/>
      <dgm:spPr/>
    </dgm:pt>
    <dgm:pt modelId="{83A294B2-1681-449F-ACA4-32BAAD2FC6CF}" type="pres">
      <dgm:prSet presAssocID="{22C7639C-FF33-42E8-8809-C2E0F2D2AD36}" presName="node" presStyleLbl="node1" presStyleIdx="3" presStyleCnt="8" custScaleX="142743">
        <dgm:presLayoutVars>
          <dgm:bulletEnabled val="1"/>
        </dgm:presLayoutVars>
      </dgm:prSet>
      <dgm:spPr>
        <a:prstGeom prst="roundRect">
          <a:avLst/>
        </a:prstGeom>
      </dgm:spPr>
    </dgm:pt>
    <dgm:pt modelId="{77DCBC50-5454-4537-964E-A326AEE01C11}" type="pres">
      <dgm:prSet presAssocID="{7AE4E6A0-E286-4A5A-97E1-F8E0320E5529}" presName="sibTrans" presStyleCnt="0"/>
      <dgm:spPr/>
    </dgm:pt>
    <dgm:pt modelId="{D7BAEA0F-B3F2-4B25-A18B-53D5DF0BA1C6}" type="pres">
      <dgm:prSet presAssocID="{318A1BEB-B5DE-4852-8C3B-DA3E51AD700F}" presName="node" presStyleLbl="node1" presStyleIdx="4" presStyleCnt="8" custScaleX="142743">
        <dgm:presLayoutVars>
          <dgm:bulletEnabled val="1"/>
        </dgm:presLayoutVars>
      </dgm:prSet>
      <dgm:spPr>
        <a:prstGeom prst="roundRect">
          <a:avLst/>
        </a:prstGeom>
      </dgm:spPr>
    </dgm:pt>
    <dgm:pt modelId="{2110392A-99B7-4904-9C1A-B428D9B08A2A}" type="pres">
      <dgm:prSet presAssocID="{2EF72BA0-8A01-4C3E-9A69-433FAE8E02EB}" presName="sibTrans" presStyleCnt="0"/>
      <dgm:spPr/>
    </dgm:pt>
    <dgm:pt modelId="{A9F75274-AD44-4346-8FD4-F06216A051B0}" type="pres">
      <dgm:prSet presAssocID="{72C105BA-F37F-4916-8C1A-40A418A615E4}" presName="node" presStyleLbl="node1" presStyleIdx="5" presStyleCnt="8" custScaleX="142743" custScaleY="82865">
        <dgm:presLayoutVars>
          <dgm:bulletEnabled val="1"/>
        </dgm:presLayoutVars>
      </dgm:prSet>
      <dgm:spPr>
        <a:prstGeom prst="roundRect">
          <a:avLst/>
        </a:prstGeom>
      </dgm:spPr>
    </dgm:pt>
    <dgm:pt modelId="{CB7472EF-7B12-4F8E-8876-DB96389E0CF5}" type="pres">
      <dgm:prSet presAssocID="{5A69F00D-ECD5-400D-87E1-D1FD8858785D}" presName="sibTrans" presStyleCnt="0"/>
      <dgm:spPr/>
    </dgm:pt>
    <dgm:pt modelId="{D78BAD45-593C-40BD-95D6-323A8947BECA}" type="pres">
      <dgm:prSet presAssocID="{D5899E5E-5C5F-4CF9-8B9E-DE0D1D0CA09B}" presName="node" presStyleLbl="node1" presStyleIdx="6" presStyleCnt="8" custScaleX="142743" custScaleY="82865">
        <dgm:presLayoutVars>
          <dgm:bulletEnabled val="1"/>
        </dgm:presLayoutVars>
      </dgm:prSet>
      <dgm:spPr>
        <a:prstGeom prst="roundRect">
          <a:avLst/>
        </a:prstGeom>
      </dgm:spPr>
    </dgm:pt>
    <dgm:pt modelId="{4553D092-3D0F-4671-8057-5F72DB6DC7E7}" type="pres">
      <dgm:prSet presAssocID="{6322D677-22D7-4C00-ACCD-EBDC3CEF2A9E}" presName="sibTrans" presStyleCnt="0"/>
      <dgm:spPr/>
    </dgm:pt>
    <dgm:pt modelId="{D8521418-2F4F-40B8-8E6C-3F1526C6F992}" type="pres">
      <dgm:prSet presAssocID="{35F21D3C-AC67-4962-9EA0-241D2426A770}" presName="node" presStyleLbl="node1" presStyleIdx="7" presStyleCnt="8" custScaleX="142743" custScaleY="82865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73628C00-F8C8-4E40-A86A-61726A0071D5}" srcId="{9CDDAF3A-15E7-42BE-8DE1-56E0DB69FF2E}" destId="{35F21D3C-AC67-4962-9EA0-241D2426A770}" srcOrd="7" destOrd="0" parTransId="{06314A83-7480-4E55-BC9F-2C638CFCC865}" sibTransId="{69685CD8-4F31-4472-B452-1A6AC1D50FD4}"/>
    <dgm:cxn modelId="{15FFBD03-243A-478B-8C1B-502D050FE1B5}" srcId="{9CDDAF3A-15E7-42BE-8DE1-56E0DB69FF2E}" destId="{A7301607-A081-49AD-B876-FABCD57DBD76}" srcOrd="1" destOrd="0" parTransId="{0679F520-5EF6-45C4-91E2-1E3D4008BD76}" sibTransId="{704ED05C-9221-4DCB-B742-4201870E3B9F}"/>
    <dgm:cxn modelId="{537D1912-F291-43D3-8423-AA72418218CB}" type="presOf" srcId="{C8A42CA8-8AC1-44CB-B725-A56E9F41DD44}" destId="{1BF9D203-88D7-4C4E-BEB8-7AEF5D53C3C8}" srcOrd="0" destOrd="0" presId="urn:microsoft.com/office/officeart/2005/8/layout/default"/>
    <dgm:cxn modelId="{07697523-9B02-4910-81BD-880DCCC692D4}" type="presOf" srcId="{D5899E5E-5C5F-4CF9-8B9E-DE0D1D0CA09B}" destId="{D78BAD45-593C-40BD-95D6-323A8947BECA}" srcOrd="0" destOrd="0" presId="urn:microsoft.com/office/officeart/2005/8/layout/default"/>
    <dgm:cxn modelId="{685B9027-FA88-4E0F-A5DB-EF098E36D1F7}" type="presOf" srcId="{318A1BEB-B5DE-4852-8C3B-DA3E51AD700F}" destId="{D7BAEA0F-B3F2-4B25-A18B-53D5DF0BA1C6}" srcOrd="0" destOrd="0" presId="urn:microsoft.com/office/officeart/2005/8/layout/default"/>
    <dgm:cxn modelId="{9E9DBD2C-6A0F-4034-B5DB-C99043B2F841}" srcId="{9CDDAF3A-15E7-42BE-8DE1-56E0DB69FF2E}" destId="{22C7639C-FF33-42E8-8809-C2E0F2D2AD36}" srcOrd="3" destOrd="0" parTransId="{DE494917-89D6-41CB-82F8-0F5D847C4B4F}" sibTransId="{7AE4E6A0-E286-4A5A-97E1-F8E0320E5529}"/>
    <dgm:cxn modelId="{126C5B5C-8549-4365-9302-8CA20A626055}" srcId="{9CDDAF3A-15E7-42BE-8DE1-56E0DB69FF2E}" destId="{C8A42CA8-8AC1-44CB-B725-A56E9F41DD44}" srcOrd="2" destOrd="0" parTransId="{486E054E-692A-4C2F-BF27-EF172DDF61E0}" sibTransId="{B000FC23-325E-45BE-B4DE-AC7D3D6E62AE}"/>
    <dgm:cxn modelId="{C9A73560-D755-4750-ADCD-631F2A8A2A94}" type="presOf" srcId="{72C105BA-F37F-4916-8C1A-40A418A615E4}" destId="{A9F75274-AD44-4346-8FD4-F06216A051B0}" srcOrd="0" destOrd="0" presId="urn:microsoft.com/office/officeart/2005/8/layout/default"/>
    <dgm:cxn modelId="{7188FE61-0682-45CD-97AE-EEF18669F673}" srcId="{9CDDAF3A-15E7-42BE-8DE1-56E0DB69FF2E}" destId="{0F9EEE80-FAFB-470C-8B3C-FBBE77620DE8}" srcOrd="0" destOrd="0" parTransId="{FAA9D274-8D9A-4345-BE45-E8EEE36A7E97}" sibTransId="{BF91AC85-F2AB-4678-8154-BB8A512CD5BC}"/>
    <dgm:cxn modelId="{6ADF3D4C-AEE3-4F7E-8B72-AC9946041FE3}" type="presOf" srcId="{0F9EEE80-FAFB-470C-8B3C-FBBE77620DE8}" destId="{CDBEA8CA-6EE8-4186-AA96-8B8414E49743}" srcOrd="0" destOrd="0" presId="urn:microsoft.com/office/officeart/2005/8/layout/default"/>
    <dgm:cxn modelId="{D3B7D778-AC0F-4AE3-B2F0-724F5F9F267D}" type="presOf" srcId="{35F21D3C-AC67-4962-9EA0-241D2426A770}" destId="{D8521418-2F4F-40B8-8E6C-3F1526C6F992}" srcOrd="0" destOrd="0" presId="urn:microsoft.com/office/officeart/2005/8/layout/default"/>
    <dgm:cxn modelId="{C29A9B92-C455-40AA-AAFC-70301400FDD6}" srcId="{9CDDAF3A-15E7-42BE-8DE1-56E0DB69FF2E}" destId="{318A1BEB-B5DE-4852-8C3B-DA3E51AD700F}" srcOrd="4" destOrd="0" parTransId="{03040201-5ADA-4A53-A0ED-E7A84148556A}" sibTransId="{2EF72BA0-8A01-4C3E-9A69-433FAE8E02EB}"/>
    <dgm:cxn modelId="{D569C3AB-F249-47E3-912F-3860DFCFE4A5}" type="presOf" srcId="{A7301607-A081-49AD-B876-FABCD57DBD76}" destId="{4CDEC138-54FC-45C6-9112-F3389B030BFC}" srcOrd="0" destOrd="0" presId="urn:microsoft.com/office/officeart/2005/8/layout/default"/>
    <dgm:cxn modelId="{287882DB-8B85-4DB4-A754-DAF51A914546}" type="presOf" srcId="{22C7639C-FF33-42E8-8809-C2E0F2D2AD36}" destId="{83A294B2-1681-449F-ACA4-32BAAD2FC6CF}" srcOrd="0" destOrd="0" presId="urn:microsoft.com/office/officeart/2005/8/layout/default"/>
    <dgm:cxn modelId="{027FA2DC-CE49-4D75-A805-F6CEE3DE2672}" srcId="{9CDDAF3A-15E7-42BE-8DE1-56E0DB69FF2E}" destId="{D5899E5E-5C5F-4CF9-8B9E-DE0D1D0CA09B}" srcOrd="6" destOrd="0" parTransId="{B93BEC6B-99A3-4475-B650-A46DA236D627}" sibTransId="{6322D677-22D7-4C00-ACCD-EBDC3CEF2A9E}"/>
    <dgm:cxn modelId="{019618E5-496A-490A-8964-ACA7EEA9517F}" srcId="{9CDDAF3A-15E7-42BE-8DE1-56E0DB69FF2E}" destId="{72C105BA-F37F-4916-8C1A-40A418A615E4}" srcOrd="5" destOrd="0" parTransId="{83C008AC-37E4-48D1-A043-451F074F532C}" sibTransId="{5A69F00D-ECD5-400D-87E1-D1FD8858785D}"/>
    <dgm:cxn modelId="{3501D0F7-DD1C-44E6-B00D-E6D0253B4430}" type="presOf" srcId="{9CDDAF3A-15E7-42BE-8DE1-56E0DB69FF2E}" destId="{18935425-EC8E-45E3-80FA-8EAA0204EF25}" srcOrd="0" destOrd="0" presId="urn:microsoft.com/office/officeart/2005/8/layout/default"/>
    <dgm:cxn modelId="{A9D66479-179D-4306-98E5-EB198F8D4DE3}" type="presParOf" srcId="{18935425-EC8E-45E3-80FA-8EAA0204EF25}" destId="{CDBEA8CA-6EE8-4186-AA96-8B8414E49743}" srcOrd="0" destOrd="0" presId="urn:microsoft.com/office/officeart/2005/8/layout/default"/>
    <dgm:cxn modelId="{947CC5BF-377F-408A-9A8A-085D1BC09832}" type="presParOf" srcId="{18935425-EC8E-45E3-80FA-8EAA0204EF25}" destId="{62682160-C1C5-4228-A25C-D8D046D43E0D}" srcOrd="1" destOrd="0" presId="urn:microsoft.com/office/officeart/2005/8/layout/default"/>
    <dgm:cxn modelId="{7D13706B-4AF4-498D-8D0A-B26F568B2336}" type="presParOf" srcId="{18935425-EC8E-45E3-80FA-8EAA0204EF25}" destId="{4CDEC138-54FC-45C6-9112-F3389B030BFC}" srcOrd="2" destOrd="0" presId="urn:microsoft.com/office/officeart/2005/8/layout/default"/>
    <dgm:cxn modelId="{BA50A354-2DE8-4270-9A6D-FFF8DCB7BD45}" type="presParOf" srcId="{18935425-EC8E-45E3-80FA-8EAA0204EF25}" destId="{69ADDC9D-8573-411C-B9DB-C67E909A35E2}" srcOrd="3" destOrd="0" presId="urn:microsoft.com/office/officeart/2005/8/layout/default"/>
    <dgm:cxn modelId="{76CBAE67-C4B7-4AC2-824E-B093311107C1}" type="presParOf" srcId="{18935425-EC8E-45E3-80FA-8EAA0204EF25}" destId="{1BF9D203-88D7-4C4E-BEB8-7AEF5D53C3C8}" srcOrd="4" destOrd="0" presId="urn:microsoft.com/office/officeart/2005/8/layout/default"/>
    <dgm:cxn modelId="{9ED74421-27B6-46F5-BCE3-D7753C104576}" type="presParOf" srcId="{18935425-EC8E-45E3-80FA-8EAA0204EF25}" destId="{B5661752-ECA7-46F2-806E-650D4B1CF815}" srcOrd="5" destOrd="0" presId="urn:microsoft.com/office/officeart/2005/8/layout/default"/>
    <dgm:cxn modelId="{505F1D40-835A-4C77-A7D7-230541E800B6}" type="presParOf" srcId="{18935425-EC8E-45E3-80FA-8EAA0204EF25}" destId="{83A294B2-1681-449F-ACA4-32BAAD2FC6CF}" srcOrd="6" destOrd="0" presId="urn:microsoft.com/office/officeart/2005/8/layout/default"/>
    <dgm:cxn modelId="{A6B64873-2BC7-44CD-AEF5-A999438834EC}" type="presParOf" srcId="{18935425-EC8E-45E3-80FA-8EAA0204EF25}" destId="{77DCBC50-5454-4537-964E-A326AEE01C11}" srcOrd="7" destOrd="0" presId="urn:microsoft.com/office/officeart/2005/8/layout/default"/>
    <dgm:cxn modelId="{C14F4AE3-BEBF-4138-9C47-7317C3C7A2BB}" type="presParOf" srcId="{18935425-EC8E-45E3-80FA-8EAA0204EF25}" destId="{D7BAEA0F-B3F2-4B25-A18B-53D5DF0BA1C6}" srcOrd="8" destOrd="0" presId="urn:microsoft.com/office/officeart/2005/8/layout/default"/>
    <dgm:cxn modelId="{F408E231-AE6D-4EF1-A291-DA8217A7C368}" type="presParOf" srcId="{18935425-EC8E-45E3-80FA-8EAA0204EF25}" destId="{2110392A-99B7-4904-9C1A-B428D9B08A2A}" srcOrd="9" destOrd="0" presId="urn:microsoft.com/office/officeart/2005/8/layout/default"/>
    <dgm:cxn modelId="{EC2EC2E7-D91A-46DE-BBD1-9391B7C5145D}" type="presParOf" srcId="{18935425-EC8E-45E3-80FA-8EAA0204EF25}" destId="{A9F75274-AD44-4346-8FD4-F06216A051B0}" srcOrd="10" destOrd="0" presId="urn:microsoft.com/office/officeart/2005/8/layout/default"/>
    <dgm:cxn modelId="{3D4CCBA7-FD3A-44CF-BF83-147CA4C5D3BE}" type="presParOf" srcId="{18935425-EC8E-45E3-80FA-8EAA0204EF25}" destId="{CB7472EF-7B12-4F8E-8876-DB96389E0CF5}" srcOrd="11" destOrd="0" presId="urn:microsoft.com/office/officeart/2005/8/layout/default"/>
    <dgm:cxn modelId="{7F79879D-DB1F-4DB0-B004-F03545A453F1}" type="presParOf" srcId="{18935425-EC8E-45E3-80FA-8EAA0204EF25}" destId="{D78BAD45-593C-40BD-95D6-323A8947BECA}" srcOrd="12" destOrd="0" presId="urn:microsoft.com/office/officeart/2005/8/layout/default"/>
    <dgm:cxn modelId="{DCFB4CB3-F900-4EB2-A02D-C4952EBBF491}" type="presParOf" srcId="{18935425-EC8E-45E3-80FA-8EAA0204EF25}" destId="{4553D092-3D0F-4671-8057-5F72DB6DC7E7}" srcOrd="13" destOrd="0" presId="urn:microsoft.com/office/officeart/2005/8/layout/default"/>
    <dgm:cxn modelId="{548E87EF-DADB-4C00-8378-1C2F4882F56B}" type="presParOf" srcId="{18935425-EC8E-45E3-80FA-8EAA0204EF25}" destId="{D8521418-2F4F-40B8-8E6C-3F1526C6F992}" srcOrd="14" destOrd="0" presId="urn:microsoft.com/office/officeart/2005/8/layout/default"/>
  </dgm:cxnLst>
  <dgm:bg>
    <a:effectLst>
      <a:outerShdw blurRad="63500" sx="102000" sy="102000" algn="ctr" rotWithShape="0">
        <a:prstClr val="black">
          <a:alpha val="40000"/>
        </a:prstClr>
      </a:outerShdw>
    </a:effectLst>
  </dgm:bg>
  <dgm:whole>
    <a:ln w="38100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F2BEE0-9B58-4044-BF6A-3C3BA345CD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E4F02F-53A3-4D20-A84C-78BF2ACC4E6D}">
      <dgm:prSet custT="1"/>
      <dgm:spPr>
        <a:solidFill>
          <a:srgbClr val="C6D6EA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Employers must transform ad hoc nature of social learning and knowledge transfer into something with structure and rigor.</a:t>
          </a:r>
        </a:p>
      </dgm:t>
    </dgm:pt>
    <dgm:pt modelId="{2B4183A2-1A88-4F75-A548-83D7FC744388}" type="parTrans" cxnId="{A6F27CB7-5ED0-46EA-A0CB-4FCEA536E567}">
      <dgm:prSet/>
      <dgm:spPr/>
      <dgm:t>
        <a:bodyPr/>
        <a:lstStyle/>
        <a:p>
          <a:endParaRPr lang="en-US"/>
        </a:p>
      </dgm:t>
    </dgm:pt>
    <dgm:pt modelId="{100D30B1-2FF1-4B27-AFC6-BE2AE69B2394}" type="sibTrans" cxnId="{A6F27CB7-5ED0-46EA-A0CB-4FCEA536E567}">
      <dgm:prSet/>
      <dgm:spPr/>
      <dgm:t>
        <a:bodyPr/>
        <a:lstStyle/>
        <a:p>
          <a:endParaRPr lang="en-US"/>
        </a:p>
      </dgm:t>
    </dgm:pt>
    <dgm:pt modelId="{D8195482-5D36-4F65-B9DD-287CA6D3B1C9}">
      <dgm:prSet custT="1"/>
      <dgm:spPr>
        <a:solidFill>
          <a:srgbClr val="C6D6EA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Social networking and collaboration technologies can create learning and knowledge management opportunities.</a:t>
          </a:r>
        </a:p>
      </dgm:t>
    </dgm:pt>
    <dgm:pt modelId="{4D7454BC-5E33-4A3A-89F9-E30248643D3B}" type="parTrans" cxnId="{BFD5F414-ED25-48F3-8B3F-DD0BC228B9CC}">
      <dgm:prSet/>
      <dgm:spPr/>
      <dgm:t>
        <a:bodyPr/>
        <a:lstStyle/>
        <a:p>
          <a:endParaRPr lang="en-US"/>
        </a:p>
      </dgm:t>
    </dgm:pt>
    <dgm:pt modelId="{5F069A9B-FFCD-4075-B5F1-63E46FD0D18C}" type="sibTrans" cxnId="{BFD5F414-ED25-48F3-8B3F-DD0BC228B9CC}">
      <dgm:prSet/>
      <dgm:spPr/>
      <dgm:t>
        <a:bodyPr/>
        <a:lstStyle/>
        <a:p>
          <a:endParaRPr lang="en-US"/>
        </a:p>
      </dgm:t>
    </dgm:pt>
    <dgm:pt modelId="{67E7CCC7-C918-448E-8120-E0745F8A93B6}">
      <dgm:prSet custT="1"/>
      <dgm:spPr>
        <a:solidFill>
          <a:srgbClr val="C6D6EA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Building social learning solutions can leverage the collective experience of people both within and outside of the organization.</a:t>
          </a:r>
        </a:p>
      </dgm:t>
    </dgm:pt>
    <dgm:pt modelId="{6ACC2CAF-405A-438D-8B9A-2099CFAE6180}" type="parTrans" cxnId="{C13200F8-3299-4E5D-BB7D-20E2EE74837A}">
      <dgm:prSet/>
      <dgm:spPr/>
      <dgm:t>
        <a:bodyPr/>
        <a:lstStyle/>
        <a:p>
          <a:endParaRPr lang="en-US"/>
        </a:p>
      </dgm:t>
    </dgm:pt>
    <dgm:pt modelId="{A008B68E-55D4-4AD6-8422-52FD9E77251C}" type="sibTrans" cxnId="{C13200F8-3299-4E5D-BB7D-20E2EE74837A}">
      <dgm:prSet/>
      <dgm:spPr/>
      <dgm:t>
        <a:bodyPr/>
        <a:lstStyle/>
        <a:p>
          <a:endParaRPr lang="en-US"/>
        </a:p>
      </dgm:t>
    </dgm:pt>
    <dgm:pt modelId="{9CE9EA6B-8975-4AB2-BF58-D448D90EE6B7}">
      <dgm:prSet custT="1"/>
      <dgm:spPr>
        <a:solidFill>
          <a:srgbClr val="C6D6EA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Organizations may also share information with each other through practices such as benchmarking and thought leadership.</a:t>
          </a:r>
        </a:p>
      </dgm:t>
    </dgm:pt>
    <dgm:pt modelId="{755BBAFE-8548-4F7B-972B-C8BFAEFA17D0}" type="parTrans" cxnId="{A7CD815C-A42A-47A1-85F2-BBFFEDEBA2E0}">
      <dgm:prSet/>
      <dgm:spPr/>
      <dgm:t>
        <a:bodyPr/>
        <a:lstStyle/>
        <a:p>
          <a:endParaRPr lang="en-US"/>
        </a:p>
      </dgm:t>
    </dgm:pt>
    <dgm:pt modelId="{4876B728-1B7D-4606-AC93-774C60AF9F8E}" type="sibTrans" cxnId="{A7CD815C-A42A-47A1-85F2-BBFFEDEBA2E0}">
      <dgm:prSet/>
      <dgm:spPr/>
      <dgm:t>
        <a:bodyPr/>
        <a:lstStyle/>
        <a:p>
          <a:endParaRPr lang="en-US"/>
        </a:p>
      </dgm:t>
    </dgm:pt>
    <dgm:pt modelId="{C4BA690A-494D-4020-AF2E-366A6B0F6D66}" type="pres">
      <dgm:prSet presAssocID="{9AF2BEE0-9B58-4044-BF6A-3C3BA345CDC9}" presName="linear" presStyleCnt="0">
        <dgm:presLayoutVars>
          <dgm:animLvl val="lvl"/>
          <dgm:resizeHandles val="exact"/>
        </dgm:presLayoutVars>
      </dgm:prSet>
      <dgm:spPr/>
    </dgm:pt>
    <dgm:pt modelId="{35FA60E2-6FF7-4DF0-8B4D-588DC97155A4}" type="pres">
      <dgm:prSet presAssocID="{8EE4F02F-53A3-4D20-A84C-78BF2ACC4E6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7B7E1BB-38C6-4F9A-BB31-B916D01E0932}" type="pres">
      <dgm:prSet presAssocID="{100D30B1-2FF1-4B27-AFC6-BE2AE69B2394}" presName="spacer" presStyleCnt="0"/>
      <dgm:spPr/>
    </dgm:pt>
    <dgm:pt modelId="{D17250F9-FD41-400B-969D-CDD32AC66B75}" type="pres">
      <dgm:prSet presAssocID="{D8195482-5D36-4F65-B9DD-287CA6D3B1C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9CAA62F-A43A-4DFC-91DD-C5F7ECAE32D2}" type="pres">
      <dgm:prSet presAssocID="{5F069A9B-FFCD-4075-B5F1-63E46FD0D18C}" presName="spacer" presStyleCnt="0"/>
      <dgm:spPr/>
    </dgm:pt>
    <dgm:pt modelId="{F3C181E9-ED65-4F28-903C-A6C854BAC9F7}" type="pres">
      <dgm:prSet presAssocID="{67E7CCC7-C918-448E-8120-E0745F8A93B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890511F-8245-4DA0-AA8A-A116D65E3595}" type="pres">
      <dgm:prSet presAssocID="{A008B68E-55D4-4AD6-8422-52FD9E77251C}" presName="spacer" presStyleCnt="0"/>
      <dgm:spPr/>
    </dgm:pt>
    <dgm:pt modelId="{E7154D8C-DFAA-432D-B3EB-4A3F675749C8}" type="pres">
      <dgm:prSet presAssocID="{9CE9EA6B-8975-4AB2-BF58-D448D90EE6B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FD5F414-ED25-48F3-8B3F-DD0BC228B9CC}" srcId="{9AF2BEE0-9B58-4044-BF6A-3C3BA345CDC9}" destId="{D8195482-5D36-4F65-B9DD-287CA6D3B1C9}" srcOrd="1" destOrd="0" parTransId="{4D7454BC-5E33-4A3A-89F9-E30248643D3B}" sibTransId="{5F069A9B-FFCD-4075-B5F1-63E46FD0D18C}"/>
    <dgm:cxn modelId="{F53ADA31-AAB4-4DD0-B275-B4F75719E65B}" type="presOf" srcId="{8EE4F02F-53A3-4D20-A84C-78BF2ACC4E6D}" destId="{35FA60E2-6FF7-4DF0-8B4D-588DC97155A4}" srcOrd="0" destOrd="0" presId="urn:microsoft.com/office/officeart/2005/8/layout/vList2"/>
    <dgm:cxn modelId="{A7CD815C-A42A-47A1-85F2-BBFFEDEBA2E0}" srcId="{9AF2BEE0-9B58-4044-BF6A-3C3BA345CDC9}" destId="{9CE9EA6B-8975-4AB2-BF58-D448D90EE6B7}" srcOrd="3" destOrd="0" parTransId="{755BBAFE-8548-4F7B-972B-C8BFAEFA17D0}" sibTransId="{4876B728-1B7D-4606-AC93-774C60AF9F8E}"/>
    <dgm:cxn modelId="{4990AD7B-BE99-49A2-A234-4AB913D00876}" type="presOf" srcId="{9AF2BEE0-9B58-4044-BF6A-3C3BA345CDC9}" destId="{C4BA690A-494D-4020-AF2E-366A6B0F6D66}" srcOrd="0" destOrd="0" presId="urn:microsoft.com/office/officeart/2005/8/layout/vList2"/>
    <dgm:cxn modelId="{03923B8F-40A7-47C3-AE38-99281D5F85EB}" type="presOf" srcId="{9CE9EA6B-8975-4AB2-BF58-D448D90EE6B7}" destId="{E7154D8C-DFAA-432D-B3EB-4A3F675749C8}" srcOrd="0" destOrd="0" presId="urn:microsoft.com/office/officeart/2005/8/layout/vList2"/>
    <dgm:cxn modelId="{AD383597-63B3-4432-8A2E-4B2535DE958C}" type="presOf" srcId="{67E7CCC7-C918-448E-8120-E0745F8A93B6}" destId="{F3C181E9-ED65-4F28-903C-A6C854BAC9F7}" srcOrd="0" destOrd="0" presId="urn:microsoft.com/office/officeart/2005/8/layout/vList2"/>
    <dgm:cxn modelId="{55467C9C-8522-473C-AC60-1F3DFA700D41}" type="presOf" srcId="{D8195482-5D36-4F65-B9DD-287CA6D3B1C9}" destId="{D17250F9-FD41-400B-969D-CDD32AC66B75}" srcOrd="0" destOrd="0" presId="urn:microsoft.com/office/officeart/2005/8/layout/vList2"/>
    <dgm:cxn modelId="{A6F27CB7-5ED0-46EA-A0CB-4FCEA536E567}" srcId="{9AF2BEE0-9B58-4044-BF6A-3C3BA345CDC9}" destId="{8EE4F02F-53A3-4D20-A84C-78BF2ACC4E6D}" srcOrd="0" destOrd="0" parTransId="{2B4183A2-1A88-4F75-A548-83D7FC744388}" sibTransId="{100D30B1-2FF1-4B27-AFC6-BE2AE69B2394}"/>
    <dgm:cxn modelId="{C13200F8-3299-4E5D-BB7D-20E2EE74837A}" srcId="{9AF2BEE0-9B58-4044-BF6A-3C3BA345CDC9}" destId="{67E7CCC7-C918-448E-8120-E0745F8A93B6}" srcOrd="2" destOrd="0" parTransId="{6ACC2CAF-405A-438D-8B9A-2099CFAE6180}" sibTransId="{A008B68E-55D4-4AD6-8422-52FD9E77251C}"/>
    <dgm:cxn modelId="{6B07F2DA-6216-408E-8772-62A7BC13DF61}" type="presParOf" srcId="{C4BA690A-494D-4020-AF2E-366A6B0F6D66}" destId="{35FA60E2-6FF7-4DF0-8B4D-588DC97155A4}" srcOrd="0" destOrd="0" presId="urn:microsoft.com/office/officeart/2005/8/layout/vList2"/>
    <dgm:cxn modelId="{1ECEF852-8DC4-413C-9F01-5B5AC44432BF}" type="presParOf" srcId="{C4BA690A-494D-4020-AF2E-366A6B0F6D66}" destId="{97B7E1BB-38C6-4F9A-BB31-B916D01E0932}" srcOrd="1" destOrd="0" presId="urn:microsoft.com/office/officeart/2005/8/layout/vList2"/>
    <dgm:cxn modelId="{8500C3DB-EC2F-4CF8-8892-24C61B5D8407}" type="presParOf" srcId="{C4BA690A-494D-4020-AF2E-366A6B0F6D66}" destId="{D17250F9-FD41-400B-969D-CDD32AC66B75}" srcOrd="2" destOrd="0" presId="urn:microsoft.com/office/officeart/2005/8/layout/vList2"/>
    <dgm:cxn modelId="{7B39B828-DC84-43EC-9137-A5EDEDAD914A}" type="presParOf" srcId="{C4BA690A-494D-4020-AF2E-366A6B0F6D66}" destId="{D9CAA62F-A43A-4DFC-91DD-C5F7ECAE32D2}" srcOrd="3" destOrd="0" presId="urn:microsoft.com/office/officeart/2005/8/layout/vList2"/>
    <dgm:cxn modelId="{4766F617-3A48-45BD-9A92-5A2B44DC1928}" type="presParOf" srcId="{C4BA690A-494D-4020-AF2E-366A6B0F6D66}" destId="{F3C181E9-ED65-4F28-903C-A6C854BAC9F7}" srcOrd="4" destOrd="0" presId="urn:microsoft.com/office/officeart/2005/8/layout/vList2"/>
    <dgm:cxn modelId="{FD027EA0-FCB7-4062-B3DB-02607AB58493}" type="presParOf" srcId="{C4BA690A-494D-4020-AF2E-366A6B0F6D66}" destId="{B890511F-8245-4DA0-AA8A-A116D65E3595}" srcOrd="5" destOrd="0" presId="urn:microsoft.com/office/officeart/2005/8/layout/vList2"/>
    <dgm:cxn modelId="{E770A9AA-EB1B-482D-AE7D-7AE15AE8C4E8}" type="presParOf" srcId="{C4BA690A-494D-4020-AF2E-366A6B0F6D66}" destId="{E7154D8C-DFAA-432D-B3EB-4A3F675749C8}" srcOrd="6" destOrd="0" presId="urn:microsoft.com/office/officeart/2005/8/layout/vList2"/>
  </dgm:cxnLst>
  <dgm:bg>
    <a:effectLst>
      <a:outerShdw blurRad="63500" sx="102000" sy="102000" algn="ctr" rotWithShape="0">
        <a:prstClr val="black">
          <a:alpha val="40000"/>
        </a:prstClr>
      </a:outerShdw>
    </a:effectLst>
  </dgm:bg>
  <dgm:whole>
    <a:ln w="381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ED5668-AD3B-4442-9C93-39F1BA14FD5C}">
      <dsp:nvSpPr>
        <dsp:cNvPr id="0" name=""/>
        <dsp:cNvSpPr/>
      </dsp:nvSpPr>
      <dsp:spPr>
        <a:xfrm>
          <a:off x="0" y="542057"/>
          <a:ext cx="2081624" cy="1248974"/>
        </a:xfrm>
        <a:prstGeom prst="roundRect">
          <a:avLst/>
        </a:prstGeom>
        <a:solidFill>
          <a:schemeClr val="accent1">
            <a:alpha val="5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Strategic </a:t>
          </a:r>
          <a:br>
            <a:rPr lang="en-US" sz="1800" b="1" kern="1200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1" kern="1200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focus</a:t>
          </a:r>
        </a:p>
      </dsp:txBody>
      <dsp:txXfrm>
        <a:off x="60970" y="603027"/>
        <a:ext cx="1959684" cy="1127034"/>
      </dsp:txXfrm>
    </dsp:sp>
    <dsp:sp modelId="{54AA34E9-649F-4E80-82D1-5A117299EDBC}">
      <dsp:nvSpPr>
        <dsp:cNvPr id="0" name=""/>
        <dsp:cNvSpPr/>
      </dsp:nvSpPr>
      <dsp:spPr>
        <a:xfrm>
          <a:off x="2289786" y="542057"/>
          <a:ext cx="2081624" cy="1248974"/>
        </a:xfrm>
        <a:prstGeom prst="roundRect">
          <a:avLst/>
        </a:prstGeom>
        <a:solidFill>
          <a:schemeClr val="accent1">
            <a:alpha val="45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Supply</a:t>
          </a:r>
          <a:b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analysis</a:t>
          </a:r>
          <a:endParaRPr lang="en-US" sz="1800" b="1" kern="1200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50756" y="603027"/>
        <a:ext cx="1959684" cy="1127034"/>
      </dsp:txXfrm>
    </dsp:sp>
    <dsp:sp modelId="{39BF94B5-A2C3-4E4C-AE92-8475C46B61D1}">
      <dsp:nvSpPr>
        <dsp:cNvPr id="0" name=""/>
        <dsp:cNvSpPr/>
      </dsp:nvSpPr>
      <dsp:spPr>
        <a:xfrm>
          <a:off x="4579573" y="542057"/>
          <a:ext cx="2081624" cy="1248974"/>
        </a:xfrm>
        <a:prstGeom prst="roundRect">
          <a:avLst/>
        </a:prstGeom>
        <a:solidFill>
          <a:schemeClr val="accent1">
            <a:alpha val="4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Demand analysis</a:t>
          </a:r>
          <a:endParaRPr lang="en-US" sz="1800" b="1" kern="1200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40543" y="603027"/>
        <a:ext cx="1959684" cy="1127034"/>
      </dsp:txXfrm>
    </dsp:sp>
    <dsp:sp modelId="{BCD94238-DB80-4EF8-8122-A610B398B9CD}">
      <dsp:nvSpPr>
        <dsp:cNvPr id="0" name=""/>
        <dsp:cNvSpPr/>
      </dsp:nvSpPr>
      <dsp:spPr>
        <a:xfrm>
          <a:off x="0" y="1999194"/>
          <a:ext cx="2081624" cy="1248974"/>
        </a:xfrm>
        <a:prstGeom prst="roundRect">
          <a:avLst/>
        </a:prstGeom>
        <a:solidFill>
          <a:schemeClr val="accent1">
            <a:alpha val="35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Gap </a:t>
          </a:r>
          <a:b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analysis</a:t>
          </a:r>
          <a:endParaRPr lang="en-US" sz="1800" b="1" kern="1200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970" y="2060164"/>
        <a:ext cx="1959684" cy="1127034"/>
      </dsp:txXfrm>
    </dsp:sp>
    <dsp:sp modelId="{BE79F620-57D8-4931-A2EE-1BB92A7F508F}">
      <dsp:nvSpPr>
        <dsp:cNvPr id="0" name=""/>
        <dsp:cNvSpPr/>
      </dsp:nvSpPr>
      <dsp:spPr>
        <a:xfrm>
          <a:off x="2289786" y="1999194"/>
          <a:ext cx="2081624" cy="1248974"/>
        </a:xfrm>
        <a:prstGeom prst="roundRect">
          <a:avLst/>
        </a:prstGeom>
        <a:solidFill>
          <a:schemeClr val="accent1">
            <a:alpha val="30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Solution analysis</a:t>
          </a:r>
          <a:endParaRPr lang="en-US" sz="1800" b="1" kern="1200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50756" y="2060164"/>
        <a:ext cx="1959684" cy="1127034"/>
      </dsp:txXfrm>
    </dsp:sp>
    <dsp:sp modelId="{7928A82C-B25F-4FB2-98D5-77F59E9D172C}">
      <dsp:nvSpPr>
        <dsp:cNvPr id="0" name=""/>
        <dsp:cNvSpPr/>
      </dsp:nvSpPr>
      <dsp:spPr>
        <a:xfrm>
          <a:off x="4579573" y="1999194"/>
          <a:ext cx="2081624" cy="1248974"/>
        </a:xfrm>
        <a:prstGeom prst="roundRect">
          <a:avLst/>
        </a:prstGeom>
        <a:solidFill>
          <a:schemeClr val="accent1">
            <a:alpha val="2500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Evaluating workforce planning </a:t>
          </a:r>
          <a:b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800" b="1" kern="120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impact</a:t>
          </a:r>
          <a:endParaRPr lang="en-US" sz="1800" b="1" kern="1200" dirty="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40543" y="2060164"/>
        <a:ext cx="1959684" cy="1127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EA8CA-6EE8-4186-AA96-8B8414E49743}">
      <dsp:nvSpPr>
        <dsp:cNvPr id="0" name=""/>
        <dsp:cNvSpPr/>
      </dsp:nvSpPr>
      <dsp:spPr>
        <a:xfrm>
          <a:off x="194666" y="1417"/>
          <a:ext cx="2651753" cy="9236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Define criteria </a:t>
          </a:r>
          <a:b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and standards.</a:t>
          </a:r>
        </a:p>
      </dsp:txBody>
      <dsp:txXfrm>
        <a:off x="239754" y="46505"/>
        <a:ext cx="2561577" cy="833459"/>
      </dsp:txXfrm>
    </dsp:sp>
    <dsp:sp modelId="{4CDEC138-54FC-45C6-9112-F3389B030BFC}">
      <dsp:nvSpPr>
        <dsp:cNvPr id="0" name=""/>
        <dsp:cNvSpPr/>
      </dsp:nvSpPr>
      <dsp:spPr>
        <a:xfrm>
          <a:off x="3032192" y="1417"/>
          <a:ext cx="2651753" cy="9236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Adjust criteria </a:t>
          </a:r>
          <a:b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and standards.</a:t>
          </a:r>
        </a:p>
      </dsp:txBody>
      <dsp:txXfrm>
        <a:off x="3077280" y="46505"/>
        <a:ext cx="2561577" cy="833459"/>
      </dsp:txXfrm>
    </dsp:sp>
    <dsp:sp modelId="{1BF9D203-88D7-4C4E-BEB8-7AEF5D53C3C8}">
      <dsp:nvSpPr>
        <dsp:cNvPr id="0" name=""/>
        <dsp:cNvSpPr/>
      </dsp:nvSpPr>
      <dsp:spPr>
        <a:xfrm>
          <a:off x="5869717" y="1417"/>
          <a:ext cx="2651753" cy="9236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Analyze processes for efficiency and integration.</a:t>
          </a:r>
        </a:p>
      </dsp:txBody>
      <dsp:txXfrm>
        <a:off x="5914805" y="46505"/>
        <a:ext cx="2561577" cy="833459"/>
      </dsp:txXfrm>
    </dsp:sp>
    <dsp:sp modelId="{83A294B2-1681-449F-ACA4-32BAAD2FC6CF}">
      <dsp:nvSpPr>
        <dsp:cNvPr id="0" name=""/>
        <dsp:cNvSpPr/>
      </dsp:nvSpPr>
      <dsp:spPr>
        <a:xfrm>
          <a:off x="194666" y="1110824"/>
          <a:ext cx="2651753" cy="111462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Define and implement other related processes.</a:t>
          </a:r>
          <a:endParaRPr lang="en-US" sz="17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9078" y="1165236"/>
        <a:ext cx="2542929" cy="1005803"/>
      </dsp:txXfrm>
    </dsp:sp>
    <dsp:sp modelId="{D7BAEA0F-B3F2-4B25-A18B-53D5DF0BA1C6}">
      <dsp:nvSpPr>
        <dsp:cNvPr id="0" name=""/>
        <dsp:cNvSpPr/>
      </dsp:nvSpPr>
      <dsp:spPr>
        <a:xfrm>
          <a:off x="3032192" y="1110824"/>
          <a:ext cx="2651753" cy="111462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Build problem identification and solving processes.</a:t>
          </a:r>
        </a:p>
      </dsp:txBody>
      <dsp:txXfrm>
        <a:off x="3086604" y="1165236"/>
        <a:ext cx="2542929" cy="1005803"/>
      </dsp:txXfrm>
    </dsp:sp>
    <dsp:sp modelId="{A9F75274-AD44-4346-8FD4-F06216A051B0}">
      <dsp:nvSpPr>
        <dsp:cNvPr id="0" name=""/>
        <dsp:cNvSpPr/>
      </dsp:nvSpPr>
      <dsp:spPr>
        <a:xfrm>
          <a:off x="5869717" y="1206320"/>
          <a:ext cx="2651753" cy="9236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Collect and share lessons learned.</a:t>
          </a:r>
          <a:endParaRPr lang="en-US" sz="17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14805" y="1251408"/>
        <a:ext cx="2561577" cy="833459"/>
      </dsp:txXfrm>
    </dsp:sp>
    <dsp:sp modelId="{D78BAD45-593C-40BD-95D6-323A8947BECA}">
      <dsp:nvSpPr>
        <dsp:cNvPr id="0" name=""/>
        <dsp:cNvSpPr/>
      </dsp:nvSpPr>
      <dsp:spPr>
        <a:xfrm>
          <a:off x="1613429" y="2411223"/>
          <a:ext cx="2651753" cy="9236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Monitor quality </a:t>
          </a:r>
          <a:b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7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on an ongoing basis.</a:t>
          </a:r>
        </a:p>
      </dsp:txBody>
      <dsp:txXfrm>
        <a:off x="1658517" y="2456311"/>
        <a:ext cx="2561577" cy="833459"/>
      </dsp:txXfrm>
    </dsp:sp>
    <dsp:sp modelId="{D8521418-2F4F-40B8-8E6C-3F1526C6F992}">
      <dsp:nvSpPr>
        <dsp:cNvPr id="0" name=""/>
        <dsp:cNvSpPr/>
      </dsp:nvSpPr>
      <dsp:spPr>
        <a:xfrm>
          <a:off x="4450954" y="2411223"/>
          <a:ext cx="2651753" cy="92363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Engage in open-ended dialogues.</a:t>
          </a:r>
          <a:endParaRPr lang="en-US" sz="17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96042" y="2456311"/>
        <a:ext cx="2561577" cy="8334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A60E2-6FF7-4DF0-8B4D-588DC97155A4}">
      <dsp:nvSpPr>
        <dsp:cNvPr id="0" name=""/>
        <dsp:cNvSpPr/>
      </dsp:nvSpPr>
      <dsp:spPr>
        <a:xfrm>
          <a:off x="0" y="6750"/>
          <a:ext cx="7267073" cy="842400"/>
        </a:xfrm>
        <a:prstGeom prst="roundRect">
          <a:avLst/>
        </a:prstGeom>
        <a:solidFill>
          <a:srgbClr val="C6D6EA"/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Employers must transform ad hoc nature of social learning and knowledge transfer into something with structure and rigor.</a:t>
          </a:r>
        </a:p>
      </dsp:txBody>
      <dsp:txXfrm>
        <a:off x="41123" y="47873"/>
        <a:ext cx="7184827" cy="760154"/>
      </dsp:txXfrm>
    </dsp:sp>
    <dsp:sp modelId="{D17250F9-FD41-400B-969D-CDD32AC66B75}">
      <dsp:nvSpPr>
        <dsp:cNvPr id="0" name=""/>
        <dsp:cNvSpPr/>
      </dsp:nvSpPr>
      <dsp:spPr>
        <a:xfrm>
          <a:off x="0" y="978750"/>
          <a:ext cx="7267073" cy="842400"/>
        </a:xfrm>
        <a:prstGeom prst="roundRect">
          <a:avLst/>
        </a:prstGeom>
        <a:solidFill>
          <a:srgbClr val="C6D6EA"/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Social networking and collaboration technologies can create learning and knowledge management opportunities.</a:t>
          </a:r>
        </a:p>
      </dsp:txBody>
      <dsp:txXfrm>
        <a:off x="41123" y="1019873"/>
        <a:ext cx="7184827" cy="760154"/>
      </dsp:txXfrm>
    </dsp:sp>
    <dsp:sp modelId="{F3C181E9-ED65-4F28-903C-A6C854BAC9F7}">
      <dsp:nvSpPr>
        <dsp:cNvPr id="0" name=""/>
        <dsp:cNvSpPr/>
      </dsp:nvSpPr>
      <dsp:spPr>
        <a:xfrm>
          <a:off x="0" y="1950750"/>
          <a:ext cx="7267073" cy="842400"/>
        </a:xfrm>
        <a:prstGeom prst="roundRect">
          <a:avLst/>
        </a:prstGeom>
        <a:solidFill>
          <a:srgbClr val="C6D6EA"/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Building social learning solutions can leverage the collective experience of people both within and outside of the organization.</a:t>
          </a:r>
        </a:p>
      </dsp:txBody>
      <dsp:txXfrm>
        <a:off x="41123" y="1991873"/>
        <a:ext cx="7184827" cy="760154"/>
      </dsp:txXfrm>
    </dsp:sp>
    <dsp:sp modelId="{E7154D8C-DFAA-432D-B3EB-4A3F675749C8}">
      <dsp:nvSpPr>
        <dsp:cNvPr id="0" name=""/>
        <dsp:cNvSpPr/>
      </dsp:nvSpPr>
      <dsp:spPr>
        <a:xfrm>
          <a:off x="0" y="2922750"/>
          <a:ext cx="7267073" cy="842400"/>
        </a:xfrm>
        <a:prstGeom prst="roundRect">
          <a:avLst/>
        </a:prstGeom>
        <a:solidFill>
          <a:srgbClr val="C6D6EA"/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Organizations may also share information with each other through practices such as benchmarking and thought leadership.</a:t>
          </a:r>
        </a:p>
      </dsp:txBody>
      <dsp:txXfrm>
        <a:off x="41123" y="2963873"/>
        <a:ext cx="7184827" cy="760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1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B161B-CAF7-4F54-9436-510F2C0B173B}" type="datetimeFigureOut">
              <a:rPr lang="en-US" smtClean="0"/>
              <a:t>4/4/2026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6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BA250-E07A-4446-9CF7-208AB45FDB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351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2428" cy="46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pitchFamily="34" charset="0"/>
                <a:ea typeface="ヒラギノ角ゴ Pro W3" pitchFamily="-108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842" y="0"/>
            <a:ext cx="2982428" cy="46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pitchFamily="34" charset="0"/>
                <a:ea typeface="ヒラギノ角ゴ Pro W3" pitchFamily="-108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42900" y="696913"/>
            <a:ext cx="61960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491" y="4417102"/>
            <a:ext cx="5504833" cy="4182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286"/>
            <a:ext cx="2982428" cy="46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pitchFamily="34" charset="0"/>
                <a:ea typeface="ヒラギノ角ゴ Pro W3" pitchFamily="-108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842" y="8829286"/>
            <a:ext cx="2982428" cy="46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D02475EB-B421-458F-B61A-CF8B091AB2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4281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08" charset="-128"/>
        <a:cs typeface="ヒラギノ角ゴ Pro W3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08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08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08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08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8500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45A3E2-46B2-4910-8072-058F56BD38E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892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Turns your workforce analysis into a project plan</a:t>
            </a:r>
          </a:p>
          <a:p>
            <a:pPr eaLnBrk="1" hangingPunct="1"/>
            <a:r>
              <a:rPr lang="en-US" altLang="en-US" dirty="0"/>
              <a:t>-involve all stakeholders</a:t>
            </a:r>
          </a:p>
          <a:p>
            <a:pPr eaLnBrk="1" hangingPunct="1"/>
            <a:r>
              <a:rPr lang="en-US" altLang="en-US" dirty="0"/>
              <a:t>-budget, equip, facilities, technology, timing 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75232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DDCD0D-303B-405D-942A-8ADCC7D8EF8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20688" y="704850"/>
            <a:ext cx="6170612" cy="3471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9315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56097" eaLnBrk="1" hangingPunct="1"/>
            <a:r>
              <a:rPr lang="en-US" altLang="en-US" dirty="0"/>
              <a:t>Co employment- temp and employer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Payroll: The PEO processes payroll, withholds and pays taxes, and keeps payroll records.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Benefits: The PEO administers employee benefits, including retirement plans.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Compliance: The PEO helps the business comply with employment laws and regulations.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Risk management: The PEO provides risk management strategies and helps the business address employee relations and other issues.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HR guidance: The PEO provides human resources guidance and support to the business's internal HR team. 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4015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74549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Restructure to enhance processes and decision making which compliments strategy and supports mission and vision. 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1890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8159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8500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EDEC2E-1AE9-4F40-B4F7-0B9410F3482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787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663360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38210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6190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539750" y="728663"/>
            <a:ext cx="6375400" cy="35861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2234" y="4561226"/>
            <a:ext cx="5467416" cy="431857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006163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16562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8500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EDEC2E-1AE9-4F40-B4F7-0B9410F3482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659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1759">
              <a:defRPr/>
            </a:pPr>
            <a:r>
              <a:rPr lang="en-US" b="1" dirty="0"/>
              <a:t>If your payroll department won the lottery?</a:t>
            </a:r>
          </a:p>
          <a:p>
            <a:pPr defTabSz="991759">
              <a:defRPr/>
            </a:pPr>
            <a:r>
              <a:rPr lang="en-US" b="1" dirty="0"/>
              <a:t>Technology-based systems</a:t>
            </a:r>
          </a:p>
          <a:p>
            <a:pPr defTabSz="991759">
              <a:defRPr/>
            </a:pPr>
            <a:r>
              <a:rPr lang="en-US" b="0" dirty="0"/>
              <a:t>SharePoint</a:t>
            </a:r>
          </a:p>
          <a:p>
            <a:pPr defTabSz="991759">
              <a:defRPr/>
            </a:pPr>
            <a:r>
              <a:rPr lang="en-US" b="0" dirty="0"/>
              <a:t>LMS</a:t>
            </a:r>
          </a:p>
          <a:p>
            <a:pPr defTabSz="991759">
              <a:defRPr/>
            </a:pPr>
            <a:r>
              <a:rPr lang="en-US" b="0" dirty="0"/>
              <a:t>SOPs</a:t>
            </a:r>
          </a:p>
          <a:p>
            <a:pPr defTabSz="991759">
              <a:defRPr/>
            </a:pPr>
            <a:r>
              <a:rPr lang="en-US" b="0" dirty="0"/>
              <a:t>Job Aids</a:t>
            </a:r>
          </a:p>
          <a:p>
            <a:pPr defTabSz="991759">
              <a:defRPr/>
            </a:pPr>
            <a:endParaRPr lang="en-US" b="0" dirty="0"/>
          </a:p>
          <a:p>
            <a:pPr defTabSz="991759">
              <a:defRPr/>
            </a:pPr>
            <a:r>
              <a:rPr lang="en-US" b="1" dirty="0"/>
              <a:t>Softer systems</a:t>
            </a:r>
          </a:p>
          <a:p>
            <a:pPr defTabSz="991759">
              <a:defRPr/>
            </a:pPr>
            <a:r>
              <a:rPr lang="en-US" b="0" dirty="0"/>
              <a:t>Job sharing</a:t>
            </a:r>
          </a:p>
          <a:p>
            <a:pPr defTabSz="991759">
              <a:defRPr/>
            </a:pPr>
            <a:r>
              <a:rPr lang="en-US" b="0" dirty="0"/>
              <a:t>OJT</a:t>
            </a:r>
          </a:p>
          <a:p>
            <a:pPr defTabSz="991759">
              <a:defRPr/>
            </a:pPr>
            <a:r>
              <a:rPr lang="en-US" b="0" dirty="0"/>
              <a:t>Job shadowing</a:t>
            </a:r>
          </a:p>
          <a:p>
            <a:pPr defTabSz="991759">
              <a:defRPr/>
            </a:pPr>
            <a:r>
              <a:rPr lang="en-US" b="0" dirty="0" err="1"/>
              <a:t>Xross</a:t>
            </a:r>
            <a:r>
              <a:rPr lang="en-US" b="0" dirty="0"/>
              <a:t> training</a:t>
            </a:r>
          </a:p>
          <a:p>
            <a:pPr defTabSz="991759">
              <a:defRPr/>
            </a:pPr>
            <a:r>
              <a:rPr lang="en-US" b="0" dirty="0"/>
              <a:t>Mentor</a:t>
            </a:r>
          </a:p>
          <a:p>
            <a:pPr defTabSz="991759">
              <a:defRPr/>
            </a:pPr>
            <a:r>
              <a:rPr lang="en-US" b="0" dirty="0"/>
              <a:t>Moonlighting</a:t>
            </a:r>
          </a:p>
          <a:p>
            <a:pPr defTabSz="991759">
              <a:defRPr/>
            </a:pPr>
            <a:r>
              <a:rPr lang="en-US" b="0" dirty="0"/>
              <a:t>Communities of practice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2475EB-B421-458F-B61A-CF8B091AB2C2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66918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8500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EDEC2E-1AE9-4F40-B4F7-0B9410F3482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198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8500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EDEC2E-1AE9-4F40-B4F7-0B9410F3482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78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All activities to ensure the Knowledge, skills, and behaviors exist to meet strategic goals</a:t>
            </a:r>
          </a:p>
          <a:p>
            <a:r>
              <a:rPr lang="en-US" dirty="0"/>
              <a:t>This is a form of risk management.</a:t>
            </a:r>
          </a:p>
          <a:p>
            <a:endParaRPr lang="en-US" dirty="0"/>
          </a:p>
          <a:p>
            <a:r>
              <a:rPr lang="en-US" dirty="0"/>
              <a:t>Workforce: </a:t>
            </a:r>
          </a:p>
          <a:p>
            <a:r>
              <a:rPr lang="en-US" dirty="0"/>
              <a:t>Planning – current state is defined, gaps in size and competence id, steps to correct gap are developed</a:t>
            </a:r>
          </a:p>
          <a:p>
            <a:r>
              <a:rPr lang="en-US" dirty="0"/>
              <a:t>Analysis – gathers data about current workforce and forecasts</a:t>
            </a:r>
          </a:p>
          <a:p>
            <a:r>
              <a:rPr lang="en-US" dirty="0"/>
              <a:t>Profile – workforce demographics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00616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8500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EDEC2E-1AE9-4F40-B4F7-0B9410F3482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56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SUPPLY - VACANCY</a:t>
            </a:r>
          </a:p>
          <a:p>
            <a:pPr eaLnBrk="1" hangingPunct="1"/>
            <a:r>
              <a:rPr lang="en-US" altLang="en-US" dirty="0"/>
              <a:t>What do we have now? – Workforce Profile?</a:t>
            </a:r>
          </a:p>
          <a:p>
            <a:pPr eaLnBrk="1" hangingPunct="1"/>
            <a:r>
              <a:rPr lang="en-US" altLang="en-US" dirty="0"/>
              <a:t>Demo, skills, competency, performance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Start with your line managers –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How many people does it take to do the work?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Current staffing: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Is time used wisely?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Are the right people doing the right job?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Does the job need redesign?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Is productivity consistent across teams?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Can current staff fulfill needs?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Are the right skills present?</a:t>
            </a:r>
          </a:p>
          <a:p>
            <a:pPr eaLnBrk="1" hangingPunct="1"/>
            <a:r>
              <a:rPr lang="en-US" altLang="en-US" dirty="0"/>
              <a:t>Then look at </a:t>
            </a:r>
            <a:r>
              <a:rPr lang="en-US" altLang="en-US" b="1" dirty="0">
                <a:solidFill>
                  <a:srgbClr val="FF0000"/>
                </a:solidFill>
              </a:rPr>
              <a:t>turnover</a:t>
            </a:r>
            <a:r>
              <a:rPr lang="en-US" altLang="en-US" dirty="0"/>
              <a:t> and </a:t>
            </a:r>
            <a:r>
              <a:rPr lang="en-US" altLang="en-US" b="1" dirty="0"/>
              <a:t>flow</a:t>
            </a:r>
            <a:r>
              <a:rPr lang="en-US" altLang="en-US" dirty="0"/>
              <a:t> </a:t>
            </a:r>
            <a:r>
              <a:rPr lang="en-US" altLang="en-US" b="1" dirty="0"/>
              <a:t>analysis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02200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8500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DEMAND – FUTURE NEEDS</a:t>
            </a:r>
          </a:p>
          <a:p>
            <a:r>
              <a:rPr lang="en-US" altLang="en-US" dirty="0"/>
              <a:t>What we will need-</a:t>
            </a:r>
          </a:p>
          <a:p>
            <a:pPr marL="179268" indent="-179268">
              <a:buFont typeface="Arial" panose="020B0604020202020204" pitchFamily="34" charset="0"/>
              <a:buChar char="•"/>
            </a:pPr>
            <a:r>
              <a:rPr lang="en-US" altLang="en-US" dirty="0"/>
              <a:t>Judgement: Relies on surveys and educated guess based on the industry research, interviews, focus groups</a:t>
            </a:r>
          </a:p>
          <a:p>
            <a:pPr marL="179268" indent="-179268">
              <a:buFont typeface="Arial" panose="020B0604020202020204" pitchFamily="34" charset="0"/>
              <a:buChar char="•"/>
            </a:pPr>
            <a:r>
              <a:rPr lang="en-US" altLang="en-US" dirty="0"/>
              <a:t>Projections resultant of strategic initiatives</a:t>
            </a:r>
          </a:p>
          <a:p>
            <a:pPr marL="179268" indent="-179268">
              <a:buFont typeface="Arial" panose="020B0604020202020204" pitchFamily="34" charset="0"/>
              <a:buChar char="•"/>
            </a:pPr>
            <a:r>
              <a:rPr lang="en-US" altLang="en-US" dirty="0"/>
              <a:t>Statistical: </a:t>
            </a:r>
            <a:r>
              <a:rPr lang="en-US" altLang="en-US" b="1" dirty="0"/>
              <a:t>linear</a:t>
            </a:r>
            <a:r>
              <a:rPr lang="en-US" altLang="en-US" dirty="0"/>
              <a:t> regression analysis, </a:t>
            </a:r>
            <a:r>
              <a:rPr lang="en-US" altLang="en-US" b="1" dirty="0"/>
              <a:t>multilinear</a:t>
            </a:r>
            <a:r>
              <a:rPr lang="en-US" altLang="en-US" dirty="0"/>
              <a:t> relationships</a:t>
            </a:r>
          </a:p>
          <a:p>
            <a:endParaRPr lang="en-US" altLang="en-US" dirty="0"/>
          </a:p>
          <a:p>
            <a:endParaRPr lang="en-US" altLang="en-US" b="1" dirty="0"/>
          </a:p>
          <a:p>
            <a:r>
              <a:rPr lang="en-US" altLang="en-US" b="1" dirty="0"/>
              <a:t>CAUTION</a:t>
            </a:r>
            <a:r>
              <a:rPr lang="en-US" altLang="en-US" dirty="0"/>
              <a:t> in regression analysis: Crime goes up in summer, ice cream sales go up in summer. Ice cream does not cause crime</a:t>
            </a:r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EDEC2E-1AE9-4F40-B4F7-0B9410F3482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540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What do we want to have-</a:t>
            </a:r>
          </a:p>
          <a:p>
            <a:pPr eaLnBrk="1" hangingPunct="1"/>
            <a:r>
              <a:rPr lang="en-US" altLang="en-US" b="1" dirty="0"/>
              <a:t>P87</a:t>
            </a:r>
          </a:p>
          <a:p>
            <a:pPr eaLnBrk="1" hangingPunct="1"/>
            <a:r>
              <a:rPr lang="en-US" altLang="en-US" dirty="0"/>
              <a:t>Do we have: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Attitudes, behaviors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Is talent distributed or siloed?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Are we homogenous?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Are results timely?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Do we spend too much $$ on T&amp;A?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Is learning happening?</a:t>
            </a:r>
          </a:p>
          <a:p>
            <a:pPr marL="179268" indent="-179268"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Is talent learning?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24122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8500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/>
              <a:t>P89</a:t>
            </a:r>
          </a:p>
          <a:p>
            <a:r>
              <a:rPr lang="en-US" altLang="en-US" b="0" dirty="0"/>
              <a:t>Bridging – re-skilling, developing</a:t>
            </a:r>
          </a:p>
          <a:p>
            <a:endParaRPr lang="en-US" altLang="en-US" b="0" dirty="0"/>
          </a:p>
          <a:p>
            <a:r>
              <a:rPr lang="en-US" altLang="en-US" b="0" dirty="0"/>
              <a:t>Moving Shay into CHRO position and sending her to school for a Master’s Degree in HR</a:t>
            </a:r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EDEC2E-1AE9-4F40-B4F7-0B9410F3482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72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171E55-63E3-433B-8C1E-8AE1EE91BFC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9100" y="704850"/>
            <a:ext cx="6173788" cy="3473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Stakeholders – kiss baby tour, is everyone on board with staffing plan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600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geometrical pattern&#10;&#10;AI-generated content may be incorrect.">
            <a:extLst>
              <a:ext uri="{FF2B5EF4-FFF2-40B4-BE49-F238E27FC236}">
                <a16:creationId xmlns:a16="http://schemas.microsoft.com/office/drawing/2014/main" id="{05F5A773-680E-F21D-CD9F-1EF26A39DA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5F6FF8A-C124-3008-7B39-F1FA1A03DD2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6028" y="2137804"/>
            <a:ext cx="5335051" cy="2049517"/>
          </a:xfrm>
          <a:prstGeom prst="rect">
            <a:avLst/>
          </a:prstGeom>
        </p:spPr>
        <p:txBody>
          <a:bodyPr lIns="0" rIns="0" anchor="t" anchorCtr="0">
            <a:normAutofit/>
          </a:bodyPr>
          <a:lstStyle>
            <a:lvl1pPr>
              <a:lnSpc>
                <a:spcPct val="90000"/>
              </a:lnSpc>
              <a:defRPr sz="3600" b="1" i="0" cap="all" spc="56">
                <a:solidFill>
                  <a:srgbClr val="1B3B68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Module or Section 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D6BBE3-8ADE-2136-FEEC-711319204374}"/>
              </a:ext>
            </a:extLst>
          </p:cNvPr>
          <p:cNvSpPr txBox="1"/>
          <p:nvPr userDrawn="1"/>
        </p:nvSpPr>
        <p:spPr>
          <a:xfrm>
            <a:off x="536028" y="4281487"/>
            <a:ext cx="5157895" cy="430887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Proxima Nova Rg"/>
                <a:cs typeface="Arial" panose="020B0604020202020204" pitchFamily="34" charset="0"/>
                <a:sym typeface="Proxima Nova"/>
              </a:rPr>
              <a:t>Any student use of these slides is subject to the same License Agreement that governs the student’s use of the SHRM Certification Prep System materials.</a:t>
            </a:r>
            <a:endParaRPr lang="en-US" sz="11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Proxima Nova Rg"/>
              <a:cs typeface="Arial" panose="020B0604020202020204" pitchFamily="34" charset="0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3070584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288" userDrawn="1">
          <p15:clr>
            <a:srgbClr val="FBAE40"/>
          </p15:clr>
        </p15:guide>
        <p15:guide id="4" orient="horz" pos="3012" userDrawn="1">
          <p15:clr>
            <a:srgbClr val="FBAE40"/>
          </p15:clr>
        </p15:guide>
        <p15:guide id="5" pos="54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e 2-w/o_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447" y="2001377"/>
            <a:ext cx="3980039" cy="2834895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tabLst/>
              <a:defRPr sz="2000" baseline="0"/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1800"/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411F1D4-1EA3-2137-D188-E7093C026B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9447" y="1365250"/>
            <a:ext cx="3980038" cy="576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762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2000" b="1"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B655CAA-1D6C-A587-E229-AC0F87DA1CB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721632" y="2001377"/>
            <a:ext cx="3980039" cy="2834895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Arial"/>
              <a:buChar char="▪"/>
              <a:tabLst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C6243D0-94EC-309F-DD44-3C34567425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15864" y="1365250"/>
            <a:ext cx="3980038" cy="576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762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2000" b="1"/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2A6D2BF3-EC16-A119-5E6F-93655A5A2E5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961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-column w/sub-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330" y="1442003"/>
            <a:ext cx="3980039" cy="51983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632" y="1442003"/>
            <a:ext cx="3980037" cy="51983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8E25359-9924-48C6-E564-6F57ABFAA6F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2330" y="1941321"/>
            <a:ext cx="3980039" cy="2894951"/>
          </a:xfrm>
          <a:prstGeom prst="rect">
            <a:avLst/>
          </a:prstGeom>
        </p:spPr>
        <p:txBody>
          <a:bodyPr lIns="91440">
            <a:noAutofit/>
          </a:bodyPr>
          <a:lstStyle>
            <a:lvl1pPr marL="342900" indent="-3429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Arial"/>
              <a:buChar char="▪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925FAFB-ECD6-CE19-FD79-CB23F5F7476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721632" y="1941321"/>
            <a:ext cx="3980039" cy="2894951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Arial"/>
              <a:buChar char="▪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C73B35-1AE5-EB19-1A74-E9A94110A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Content Placeholder 10">
            <a:extLst>
              <a:ext uri="{FF2B5EF4-FFF2-40B4-BE49-F238E27FC236}">
                <a16:creationId xmlns:a16="http://schemas.microsoft.com/office/drawing/2014/main" id="{C3F94875-9E19-7EBA-9A4D-B8ABDC4C1CE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154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1" y="1365250"/>
            <a:ext cx="2627873" cy="3472758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8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1800"/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DD6B14C-9126-7A2A-36A6-7B4AA407EFF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258063" y="1365250"/>
            <a:ext cx="2627873" cy="3472757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8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89839A6-47F9-CCA5-0F5D-DB35FA655ADD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085486" y="1365250"/>
            <a:ext cx="2627873" cy="3472757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8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9132E59-8999-EBE0-5AA9-F6C35E36B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DDE79396-C105-9D45-7B98-D928954F996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6013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1" y="1956212"/>
            <a:ext cx="2627873" cy="2713759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8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411F1D4-1EA3-2137-D188-E7093C026B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2332" y="1365250"/>
            <a:ext cx="2627872" cy="576072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4762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8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DD6B14C-9126-7A2A-36A6-7B4AA407EFF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258063" y="1956212"/>
            <a:ext cx="2627873" cy="2713759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sz="1800" baseline="0"/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8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0B3E33BA-658B-86DF-06DD-C7CD0107EAE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64" y="1365250"/>
            <a:ext cx="2627872" cy="576072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4762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8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89839A6-47F9-CCA5-0F5D-DB35FA655ADD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085486" y="1956212"/>
            <a:ext cx="2627873" cy="2713759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8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5D0425AC-5761-2A26-907D-5BF39E513B8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85487" y="1365250"/>
            <a:ext cx="2627872" cy="576072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4762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8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E020218-CD78-50CA-AD3C-244D7CBF6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AE920EB6-702E-0456-8BE2-9DCC95164E2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3660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quare-w/o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3" y="1685259"/>
            <a:ext cx="4023360" cy="1325027"/>
          </a:xfrm>
          <a:prstGeom prst="rect">
            <a:avLst/>
          </a:prstGeom>
        </p:spPr>
        <p:txBody>
          <a:bodyPr lIns="0">
            <a:noAutofit/>
          </a:bodyPr>
          <a:lstStyle>
            <a:lvl1pPr marL="285750" indent="-28575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FB66BA86-1160-3DEB-45A7-88A23FA522D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39236" y="1685259"/>
            <a:ext cx="4023360" cy="1325028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B7B3766-E907-7A35-3408-FFBBE67C152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42330" y="3476844"/>
            <a:ext cx="4023360" cy="1314233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A696137D-94B8-D12E-4D1E-63268DB7F1D8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4648570" y="3476846"/>
            <a:ext cx="4023360" cy="1314232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9866372-E5C9-884D-523F-D6D630053B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2332" y="1350360"/>
            <a:ext cx="4023357" cy="3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9F9E7FEA-69EC-5F9C-7EFB-4D57A995B89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647509" y="1350360"/>
            <a:ext cx="4023357" cy="3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9614DA-4502-3BD7-0543-D0720E0FD51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42332" y="3141946"/>
            <a:ext cx="4023357" cy="3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0194936-0AF4-D1D0-8022-E89822CB92A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47509" y="3141946"/>
            <a:ext cx="4023357" cy="3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8124AA15-DAF4-B14B-7E75-D79803F5EDF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0357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3" y="1685259"/>
            <a:ext cx="4023360" cy="1325027"/>
          </a:xfrm>
          <a:prstGeom prst="rect">
            <a:avLst/>
          </a:prstGeom>
        </p:spPr>
        <p:txBody>
          <a:bodyPr lIns="0">
            <a:noAutofit/>
          </a:bodyPr>
          <a:lstStyle>
            <a:lvl1pPr marL="285750" indent="-28575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FB66BA86-1160-3DEB-45A7-88A23FA522D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39236" y="1685259"/>
            <a:ext cx="4023360" cy="1325028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B7B3766-E907-7A35-3408-FFBBE67C152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42330" y="3476844"/>
            <a:ext cx="4023360" cy="1314233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A696137D-94B8-D12E-4D1E-63268DB7F1D8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4648570" y="3476846"/>
            <a:ext cx="4023360" cy="1314232"/>
          </a:xfrm>
          <a:prstGeom prst="rect">
            <a:avLst/>
          </a:prstGeom>
        </p:spPr>
        <p:txBody>
          <a:bodyPr lIns="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9866372-E5C9-884D-523F-D6D630053B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2332" y="1350360"/>
            <a:ext cx="4023357" cy="3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9F9E7FEA-69EC-5F9C-7EFB-4D57A995B89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647509" y="1350360"/>
            <a:ext cx="4023357" cy="3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9614DA-4502-3BD7-0543-D0720E0FD51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42332" y="3141946"/>
            <a:ext cx="4023357" cy="3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0194936-0AF4-D1D0-8022-E89822CB92A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47509" y="3141946"/>
            <a:ext cx="4023357" cy="3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8850D2E-30DB-6BA6-CE41-2C215E9E1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8124AA15-DAF4-B14B-7E75-D79803F5EDF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34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3" y="1956212"/>
            <a:ext cx="1965960" cy="2705595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411F1D4-1EA3-2137-D188-E7093C026B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2333" y="1365250"/>
            <a:ext cx="1965960" cy="576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FB66BA86-1160-3DEB-45A7-88A23FA522D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537012" y="1956212"/>
            <a:ext cx="1965960" cy="2705595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265D93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0B1A098B-9A58-D321-4014-E06077B9CA9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540124" y="1365250"/>
            <a:ext cx="1965960" cy="576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B7B3766-E907-7A35-3408-FFBBE67C152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31691" y="1956212"/>
            <a:ext cx="1965960" cy="2705595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265D93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937CF920-C5D7-FDAB-3D4C-F32CF72FAC7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37915" y="1365250"/>
            <a:ext cx="1965960" cy="576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A696137D-94B8-D12E-4D1E-63268DB7F1D8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735707" y="1956212"/>
            <a:ext cx="1965960" cy="2705595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16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2989F97C-690F-7234-733A-E92ACBF86C5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735707" y="1365250"/>
            <a:ext cx="1965960" cy="576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1600" b="1">
                <a:solidFill>
                  <a:schemeClr val="accent6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81E8CEE-23A4-1EB1-5D93-82E228728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D7CC7C0E-1928-5E91-567B-64342D003D9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5733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2" y="1350361"/>
            <a:ext cx="2511457" cy="348764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B39475-F067-6668-63AE-054E7478D62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131127" y="1350361"/>
            <a:ext cx="5533965" cy="348764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265D93"/>
              </a:buClr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9D0A0EE-D1A5-4FC8-7E5C-88D0D85BA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4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EEA528A0-57F5-6E2F-5B95-E427FB2C8BA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97879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1" y="1350361"/>
            <a:ext cx="5532120" cy="348764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None/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B39475-F067-6668-63AE-054E7478D62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7330" y="1350361"/>
            <a:ext cx="2514600" cy="348764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5D33B1-DBD4-C9FE-B459-3F347521B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A3612C33-CC68-2A6F-B274-BEBDC0B2334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2976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 lg graphic 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330" y="709189"/>
            <a:ext cx="2511457" cy="131773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2" y="1981200"/>
            <a:ext cx="2511457" cy="2856807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sz="2000" baseline="0"/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B39475-F067-6668-63AE-054E7478D62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131127" y="1065653"/>
            <a:ext cx="5533965" cy="3772353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265D93"/>
              </a:buClr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6" name="Content Placeholder 10">
            <a:extLst>
              <a:ext uri="{FF2B5EF4-FFF2-40B4-BE49-F238E27FC236}">
                <a16:creationId xmlns:a16="http://schemas.microsoft.com/office/drawing/2014/main" id="{FCFDB1E7-4838-F489-6720-F97860BC45B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63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2" y="1350360"/>
            <a:ext cx="8222760" cy="3471022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2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2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1800"/>
            </a:lvl3pPr>
            <a:lvl4pPr>
              <a:defRPr sz="591"/>
            </a:lvl4pPr>
            <a:lvl5pPr>
              <a:defRPr sz="591"/>
            </a:lvl5pPr>
          </a:lstStyle>
          <a:p>
            <a:pPr marL="228600" lvl="0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A46993FE-F783-01FB-2E4D-1B0EA300E04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8197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ver u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70" y="1345811"/>
            <a:ext cx="8222760" cy="12865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12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2400" i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200" i="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i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B39475-F067-6668-63AE-054E7478D62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2332" y="2748596"/>
            <a:ext cx="8222760" cy="2089411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sz="2400" baseline="0"/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2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209B72E-65F8-E125-3870-DDBB310FC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4FE4A90D-8AB4-DF8D-CA56-D9F61E5EA65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0389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ver under-w/o_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70" y="1345811"/>
            <a:ext cx="8222760" cy="12865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12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>
            <a:normAutofit/>
          </a:bodyPr>
          <a:lstStyle>
            <a:lvl1pPr marL="2286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2200" i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200" i="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i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B39475-F067-6668-63AE-054E7478D62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2332" y="2748597"/>
            <a:ext cx="8222760" cy="1983424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2286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sz="2200" baseline="0"/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2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4FE4A90D-8AB4-DF8D-CA56-D9F61E5EA65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99371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 u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2" y="1350361"/>
            <a:ext cx="8222760" cy="12865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12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>
            <a:normAutofit/>
          </a:bodyPr>
          <a:lstStyle>
            <a:lvl1pPr>
              <a:defRPr lang="en-US" sz="2400" i="0" baseline="0" dirty="0"/>
            </a:lvl1pPr>
            <a:lvl2pPr>
              <a:defRPr lang="en-US" sz="2200" i="0" dirty="0"/>
            </a:lvl2pPr>
            <a:lvl3pPr>
              <a:defRPr lang="en-US" sz="1800" i="0" dirty="0"/>
            </a:lvl3pPr>
          </a:lstStyle>
          <a:p>
            <a:pPr lvl="0"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lvl="1"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dirty="0"/>
              <a:t>Second level</a:t>
            </a:r>
          </a:p>
          <a:p>
            <a:pPr lvl="2"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B39475-F067-6668-63AE-054E7478D62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2331" y="2748596"/>
            <a:ext cx="4023360" cy="2089411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sz="2000" baseline="0"/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1600"/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1FA51BA-9B15-D021-7975-A7ADAF78648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48570" y="2748596"/>
            <a:ext cx="4023360" cy="2089411"/>
          </a:xfrm>
          <a:prstGeom prst="rect">
            <a:avLst/>
          </a:prstGeom>
        </p:spPr>
        <p:txBody>
          <a:bodyPr lIns="91440"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755B0A-62DC-B7E5-478B-DC5A92BF7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ED905DE3-BFC7-CEA2-5BB9-FCDFA1AC91D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4312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nowledge_I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8" y="1908312"/>
            <a:ext cx="8068744" cy="2727297"/>
          </a:xfrm>
          <a:prstGeom prst="rect">
            <a:avLst/>
          </a:prstGeom>
        </p:spPr>
        <p:txBody>
          <a:bodyPr>
            <a:normAutofit/>
          </a:bodyPr>
          <a:lstStyle>
            <a:lvl1pPr marL="458093" indent="-457200">
              <a:lnSpc>
                <a:spcPct val="100000"/>
              </a:lnSpc>
              <a:spcAft>
                <a:spcPts val="338"/>
              </a:spcAft>
              <a:buFont typeface="+mj-lt"/>
              <a:buAutoNum type="alphaUcPeriod"/>
              <a:tabLst/>
              <a:defRPr sz="2000" baseline="0">
                <a:solidFill>
                  <a:schemeClr val="accent6">
                    <a:lumMod val="10000"/>
                  </a:schemeClr>
                </a:solidFill>
              </a:defRPr>
            </a:lvl1pPr>
            <a:lvl2pPr marL="325926" indent="-27432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buFont typeface="+mj-lt"/>
              <a:buAutoNum type="alphaUcPeriod"/>
              <a:defRPr sz="2000" baseline="0">
                <a:solidFill>
                  <a:schemeClr val="accent6">
                    <a:lumMod val="10000"/>
                  </a:schemeClr>
                </a:solidFill>
              </a:defRPr>
            </a:lvl2pPr>
            <a:lvl3pPr marL="481298" indent="-192876">
              <a:spcAft>
                <a:spcPts val="338"/>
              </a:spcAft>
              <a:buFont typeface="+mj-lt"/>
              <a:buAutoNum type="alphaLcParenR"/>
              <a:defRPr sz="1013"/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6D4F2C6-AC4B-6E56-398E-86D65C98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48" y="714233"/>
            <a:ext cx="7169228" cy="119407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100000"/>
              </a:lnSpc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21C12936-0281-70C6-47D4-5879BA951CB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Knowledge Item #1</a:t>
            </a:r>
          </a:p>
        </p:txBody>
      </p:sp>
    </p:spTree>
    <p:extLst>
      <p:ext uri="{BB962C8B-B14F-4D97-AF65-F5344CB8AC3E}">
        <p14:creationId xmlns:p14="http://schemas.microsoft.com/office/powerpoint/2010/main" val="18239421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0"/>
            <a:ext cx="5638800" cy="857250"/>
          </a:xfrm>
        </p:spPr>
        <p:txBody>
          <a:bodyPr vert="horz" lIns="91440" tIns="45720" rIns="365760" bIns="45720" rtlCol="0" anchor="ctr">
            <a:normAutofit/>
          </a:bodyPr>
          <a:lstStyle>
            <a:lvl1pPr>
              <a:defRPr lang="en-US" sz="2250" b="1" dirty="0"/>
            </a:lvl1pPr>
          </a:lstStyle>
          <a:p>
            <a:pPr lvl="0" algn="r">
              <a:lnSpc>
                <a:spcPct val="9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 SHRM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A338-4E0D-415B-A76D-902D72CB77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57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2" y="1350360"/>
            <a:ext cx="8222760" cy="3471022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2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2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1800"/>
            </a:lvl3pPr>
            <a:lvl4pPr>
              <a:defRPr sz="591"/>
            </a:lvl4pPr>
            <a:lvl5pPr>
              <a:defRPr sz="591"/>
            </a:lvl5pPr>
          </a:lstStyle>
          <a:p>
            <a:pPr marL="228600" lvl="0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32BDE91D-CA8A-4D10-7B6F-2C0DD654E27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373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0">
            <a:extLst>
              <a:ext uri="{FF2B5EF4-FFF2-40B4-BE49-F238E27FC236}">
                <a16:creationId xmlns:a16="http://schemas.microsoft.com/office/drawing/2014/main" id="{9CA9CDA3-1B88-FFF8-BFE9-06F49558D6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663F6A-644A-940A-0D41-CD1521C76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765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-no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2" y="772667"/>
            <a:ext cx="8222760" cy="405979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sz="2400" baseline="0"/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4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200"/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10">
            <a:extLst>
              <a:ext uri="{FF2B5EF4-FFF2-40B4-BE49-F238E27FC236}">
                <a16:creationId xmlns:a16="http://schemas.microsoft.com/office/drawing/2014/main" id="{BA71E4BE-05B9-1D2E-BBE2-E3869E49A5A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151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-no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716E4A88-4182-B752-F3DE-C7FAEF19C11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853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1" y="1350359"/>
            <a:ext cx="3980039" cy="3482105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2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2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1800"/>
            </a:lvl3pPr>
            <a:lvl4pPr>
              <a:defRPr sz="591"/>
            </a:lvl4pPr>
            <a:lvl5pPr>
              <a:defRPr sz="591"/>
            </a:lvl5pPr>
          </a:lstStyle>
          <a:p>
            <a:pPr marL="228600" lvl="0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3704370-7DA0-57B8-E0D7-1ED30C042E4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86348" y="1350359"/>
            <a:ext cx="3980039" cy="3482105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228600" lvl="0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59DA712-68B8-EAE6-6301-14489EE4E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30" y="71423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0776522A-B782-A349-37F3-E6C6D605807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576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-no_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331" y="1350359"/>
            <a:ext cx="3980039" cy="34821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2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2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1800"/>
            </a:lvl3pPr>
            <a:lvl4pPr>
              <a:defRPr sz="591"/>
            </a:lvl4pPr>
            <a:lvl5pPr>
              <a:defRPr sz="591"/>
            </a:lvl5pPr>
          </a:lstStyle>
          <a:p>
            <a:pPr marL="228600" lvl="0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3704370-7DA0-57B8-E0D7-1ED30C042E4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86348" y="1350359"/>
            <a:ext cx="3980039" cy="34821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57200" lvl="1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–"/>
            </a:pPr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61BAB497-8267-78E6-588B-4C5F4022B07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864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447" y="2001377"/>
            <a:ext cx="3980039" cy="2834895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tabLst/>
              <a:defRPr sz="2000" baseline="0"/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1800"/>
            </a:lvl3pPr>
            <a:lvl4pPr>
              <a:defRPr sz="591"/>
            </a:lvl4pPr>
            <a:lvl5pPr>
              <a:defRPr sz="59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411F1D4-1EA3-2137-D188-E7093C026B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9447" y="1365250"/>
            <a:ext cx="3980038" cy="576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762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2000" b="1"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B655CAA-1D6C-A587-E229-AC0F87DA1CB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721632" y="2001377"/>
            <a:ext cx="3980039" cy="2834895"/>
          </a:xfrm>
          <a:prstGeom prst="rect">
            <a:avLst/>
          </a:prstGeom>
        </p:spPr>
        <p:txBody>
          <a:bodyPr lIns="91440">
            <a:noAutofit/>
          </a:bodyPr>
          <a:lstStyle>
            <a:lvl1pPr marL="1828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tabLst/>
              <a:defRPr lang="en-US" sz="20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>
              <a:lnSpc>
                <a:spcPct val="100000"/>
              </a:lnSpc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defRPr sz="2000"/>
            </a:lvl2pPr>
            <a:lvl3pPr marL="640080" indent="-182880">
              <a:lnSpc>
                <a:spcPct val="100000"/>
              </a:lnSpc>
              <a:spcAft>
                <a:spcPts val="338"/>
              </a:spcAft>
              <a:buClr>
                <a:srgbClr val="00668D"/>
              </a:buClr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591"/>
            </a:lvl4pPr>
            <a:lvl5pPr>
              <a:defRPr sz="591"/>
            </a:lvl5pPr>
          </a:lstStyle>
          <a:p>
            <a:pPr marL="182880" lvl="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Arial"/>
              <a:buChar char="▪"/>
              <a:tabLst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marL="640080" lvl="2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38"/>
              </a:spcAft>
              <a:buClr>
                <a:schemeClr val="accent1">
                  <a:lumMod val="40000"/>
                  <a:lumOff val="60000"/>
                </a:schemeClr>
              </a:buClr>
              <a:buFont typeface="Arial"/>
              <a:buChar char="▪"/>
              <a:tabLst/>
            </a:pPr>
            <a:r>
              <a:rPr lang="en-US" dirty="0"/>
              <a:t>Third level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C6243D0-94EC-309F-DD44-3C34567425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15864" y="1365250"/>
            <a:ext cx="3980038" cy="576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762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40" rIns="91440" anchor="ctr" anchorCtr="0">
            <a:noAutofit/>
          </a:bodyPr>
          <a:lstStyle>
            <a:lvl1pPr marL="892" indent="0" algn="ctr">
              <a:lnSpc>
                <a:spcPct val="90000"/>
              </a:lnSpc>
              <a:buFontTx/>
              <a:buNone/>
              <a:defRPr sz="2000" b="1"/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A48F160-11AF-B6DE-0E17-5A214B011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447" y="729123"/>
            <a:ext cx="7323246" cy="63612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2A6D2BF3-EC16-A119-5E6F-93655A5A2E5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39851" y="21495"/>
            <a:ext cx="6471108" cy="575170"/>
          </a:xfrm>
          <a:prstGeom prst="rect">
            <a:avLst/>
          </a:prstGeom>
        </p:spPr>
        <p:txBody>
          <a:bodyPr tIns="91440" rIns="182880" anchor="ctr" anchorCtr="0">
            <a:noAutofit/>
          </a:bodyPr>
          <a:lstStyle>
            <a:lvl1pPr marL="0" indent="0" algn="r">
              <a:buNone/>
              <a:defRPr lang="en-US" sz="2400" b="1" cap="none" baseline="0" dirty="0">
                <a:solidFill>
                  <a:schemeClr val="tx2"/>
                </a:solidFill>
              </a:defRPr>
            </a:lvl1pPr>
          </a:lstStyle>
          <a:p>
            <a:pPr marL="343793" lvl="0" indent="-342900" algn="r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093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rectangular object with a blue border&#10;&#10;AI-generated content may be incorrect.">
            <a:extLst>
              <a:ext uri="{FF2B5EF4-FFF2-40B4-BE49-F238E27FC236}">
                <a16:creationId xmlns:a16="http://schemas.microsoft.com/office/drawing/2014/main" id="{3C1FCBDC-633F-7927-8108-0FB5CECFC97B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40E56C-3443-B473-79C7-68924326743D}"/>
              </a:ext>
            </a:extLst>
          </p:cNvPr>
          <p:cNvSpPr txBox="1"/>
          <p:nvPr userDrawn="1"/>
        </p:nvSpPr>
        <p:spPr>
          <a:xfrm>
            <a:off x="3343885" y="4912667"/>
            <a:ext cx="5580518" cy="184666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C7A6E7-B200-4F41-B4DE-C28F59D4B847}" type="slidenum">
              <a:rPr lang="en-US" sz="1200" b="1" smtClean="0">
                <a:solidFill>
                  <a:schemeClr val="bg1"/>
                </a:solidFill>
                <a:latin typeface="+mj-lt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DAF88D-6522-E088-4CF3-5B9139352C3B}"/>
              </a:ext>
            </a:extLst>
          </p:cNvPr>
          <p:cNvSpPr txBox="1"/>
          <p:nvPr userDrawn="1"/>
        </p:nvSpPr>
        <p:spPr>
          <a:xfrm>
            <a:off x="92320" y="4866501"/>
            <a:ext cx="260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© SHRM 2026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044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853" r:id="rId1"/>
    <p:sldLayoutId id="2147487181" r:id="rId2"/>
    <p:sldLayoutId id="2147487882" r:id="rId3"/>
    <p:sldLayoutId id="2147487871" r:id="rId4"/>
    <p:sldLayoutId id="2147487863" r:id="rId5"/>
    <p:sldLayoutId id="2147487870" r:id="rId6"/>
    <p:sldLayoutId id="2147487854" r:id="rId7"/>
    <p:sldLayoutId id="2147487880" r:id="rId8"/>
    <p:sldLayoutId id="2147487857" r:id="rId9"/>
    <p:sldLayoutId id="2147487893" r:id="rId10"/>
    <p:sldLayoutId id="2147487873" r:id="rId11"/>
    <p:sldLayoutId id="2147487858" r:id="rId12"/>
    <p:sldLayoutId id="2147487864" r:id="rId13"/>
    <p:sldLayoutId id="2147487861" r:id="rId14"/>
    <p:sldLayoutId id="2147487883" r:id="rId15"/>
    <p:sldLayoutId id="2147487865" r:id="rId16"/>
    <p:sldLayoutId id="2147487862" r:id="rId17"/>
    <p:sldLayoutId id="2147487868" r:id="rId18"/>
    <p:sldLayoutId id="2147487867" r:id="rId19"/>
    <p:sldLayoutId id="2147487874" r:id="rId20"/>
    <p:sldLayoutId id="2147487888" r:id="rId21"/>
    <p:sldLayoutId id="2147487866" r:id="rId22"/>
    <p:sldLayoutId id="2147487182" r:id="rId23"/>
    <p:sldLayoutId id="2147487894" r:id="rId24"/>
  </p:sldLayoutIdLst>
  <p:txStyles>
    <p:titleStyle>
      <a:lvl1pPr algn="l" defTabSz="257168" rtl="0" eaLnBrk="1" latinLnBrk="0" hangingPunct="1">
        <a:spcBef>
          <a:spcPct val="0"/>
        </a:spcBef>
        <a:buNone/>
        <a:defRPr sz="2800" kern="1200" baseline="0">
          <a:solidFill>
            <a:srgbClr val="265D93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257168" rtl="0" eaLnBrk="1" latinLnBrk="0" hangingPunct="1">
        <a:lnSpc>
          <a:spcPct val="100000"/>
        </a:lnSpc>
        <a:spcBef>
          <a:spcPts val="0"/>
        </a:spcBef>
        <a:spcAft>
          <a:spcPts val="675"/>
        </a:spcAft>
        <a:buClr>
          <a:srgbClr val="265D93"/>
        </a:buClr>
        <a:buFont typeface="Arial"/>
        <a:buChar char="▪"/>
        <a:tabLst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257168" rtl="0" eaLnBrk="1" latinLnBrk="0" hangingPunct="1">
        <a:lnSpc>
          <a:spcPct val="100000"/>
        </a:lnSpc>
        <a:spcBef>
          <a:spcPts val="0"/>
        </a:spcBef>
        <a:spcAft>
          <a:spcPts val="675"/>
        </a:spcAft>
        <a:buClr>
          <a:srgbClr val="265D93"/>
        </a:buClr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257168" rtl="0" eaLnBrk="1" latinLnBrk="0" hangingPunct="1">
        <a:lnSpc>
          <a:spcPct val="100000"/>
        </a:lnSpc>
        <a:spcBef>
          <a:spcPts val="0"/>
        </a:spcBef>
        <a:spcAft>
          <a:spcPts val="675"/>
        </a:spcAft>
        <a:buClr>
          <a:srgbClr val="265D93"/>
        </a:buClr>
        <a:buFont typeface="Arial"/>
        <a:buChar char="▪"/>
        <a:tabLst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78639" indent="-98225" algn="l" defTabSz="257168" rtl="0" eaLnBrk="1" latinLnBrk="0" hangingPunct="1">
        <a:spcBef>
          <a:spcPct val="20000"/>
        </a:spcBef>
        <a:buFont typeface="Arial"/>
        <a:buChar char="–"/>
        <a:defRPr sz="591" kern="1200">
          <a:solidFill>
            <a:schemeClr val="tx1"/>
          </a:solidFill>
          <a:latin typeface="+mn-lt"/>
          <a:ea typeface="+mn-ea"/>
          <a:cs typeface="+mn-cs"/>
        </a:defRPr>
      </a:lvl4pPr>
      <a:lvl5pPr marL="871517" indent="-93760" algn="l" defTabSz="257168" rtl="0" eaLnBrk="1" latinLnBrk="0" hangingPunct="1">
        <a:spcBef>
          <a:spcPct val="20000"/>
        </a:spcBef>
        <a:buFont typeface="Arial"/>
        <a:buChar char="»"/>
        <a:defRPr sz="591" kern="1200">
          <a:solidFill>
            <a:schemeClr val="tx1"/>
          </a:solidFill>
          <a:latin typeface="+mn-lt"/>
          <a:ea typeface="+mn-ea"/>
          <a:cs typeface="+mn-cs"/>
        </a:defRPr>
      </a:lvl5pPr>
      <a:lvl6pPr marL="1414428" indent="-128585" algn="l" defTabSz="25716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25716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25716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4" indent="-128585" algn="l" defTabSz="25716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8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2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8" algn="l" defTabSz="2571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6028" y="2137804"/>
            <a:ext cx="5335051" cy="2049517"/>
          </a:xfrm>
        </p:spPr>
        <p:txBody>
          <a:bodyPr>
            <a:normAutofit/>
          </a:bodyPr>
          <a:lstStyle/>
          <a:p>
            <a:r>
              <a:rPr lang="en-US" altLang="en-US" dirty="0"/>
              <a:t>Workforce Management</a:t>
            </a:r>
          </a:p>
        </p:txBody>
      </p:sp>
    </p:spTree>
    <p:extLst>
      <p:ext uri="{BB962C8B-B14F-4D97-AF65-F5344CB8AC3E}">
        <p14:creationId xmlns:p14="http://schemas.microsoft.com/office/powerpoint/2010/main" val="119617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44EAFC-276D-12D2-E671-3693B4BA91B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Staffing Plan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0FA2BD5-4AC7-B148-44F5-552CC0F6C3A7}"/>
              </a:ext>
            </a:extLst>
          </p:cNvPr>
          <p:cNvGrpSpPr/>
          <p:nvPr/>
        </p:nvGrpSpPr>
        <p:grpSpPr>
          <a:xfrm>
            <a:off x="1486127" y="1012220"/>
            <a:ext cx="6171745" cy="3422980"/>
            <a:chOff x="1752462" y="1065273"/>
            <a:chExt cx="6171745" cy="342298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8F38E17-50AB-71FF-165D-661592F4628F}"/>
                </a:ext>
              </a:extLst>
            </p:cNvPr>
            <p:cNvSpPr/>
            <p:nvPr/>
          </p:nvSpPr>
          <p:spPr>
            <a:xfrm>
              <a:off x="1760238" y="2077171"/>
              <a:ext cx="2884177" cy="2411082"/>
            </a:xfrm>
            <a:custGeom>
              <a:avLst/>
              <a:gdLst>
                <a:gd name="connsiteX0" fmla="*/ 0 w 2335952"/>
                <a:gd name="connsiteY0" fmla="*/ 0 h 2294819"/>
                <a:gd name="connsiteX1" fmla="*/ 2335952 w 2335952"/>
                <a:gd name="connsiteY1" fmla="*/ 0 h 2294819"/>
                <a:gd name="connsiteX2" fmla="*/ 2335952 w 2335952"/>
                <a:gd name="connsiteY2" fmla="*/ 2294819 h 2294819"/>
                <a:gd name="connsiteX3" fmla="*/ 0 w 2335952"/>
                <a:gd name="connsiteY3" fmla="*/ 2294819 h 2294819"/>
                <a:gd name="connsiteX4" fmla="*/ 0 w 2335952"/>
                <a:gd name="connsiteY4" fmla="*/ 0 h 2294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5952" h="2294819">
                  <a:moveTo>
                    <a:pt x="0" y="0"/>
                  </a:moveTo>
                  <a:lnTo>
                    <a:pt x="2335952" y="0"/>
                  </a:lnTo>
                  <a:lnTo>
                    <a:pt x="2335952" y="2294819"/>
                  </a:lnTo>
                  <a:lnTo>
                    <a:pt x="0" y="22948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  <a:alpha val="90000"/>
              </a:schemeClr>
            </a:solidFill>
            <a:ln>
              <a:noFill/>
            </a:ln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182880" rIns="113792" bIns="128016" numCol="1" spcCol="1270" anchor="t" anchorCtr="0">
              <a:noAutofit/>
            </a:bodyPr>
            <a:lstStyle/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Organizational management</a:t>
              </a:r>
            </a:p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HR management</a:t>
              </a:r>
            </a:p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Other units</a:t>
              </a:r>
            </a:p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Union leadership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FC3BEAA-A7E2-35D8-EDBF-467F2FD3E664}"/>
                </a:ext>
              </a:extLst>
            </p:cNvPr>
            <p:cNvSpPr/>
            <p:nvPr/>
          </p:nvSpPr>
          <p:spPr>
            <a:xfrm>
              <a:off x="1752462" y="1065273"/>
              <a:ext cx="2884177" cy="1094400"/>
            </a:xfrm>
            <a:custGeom>
              <a:avLst/>
              <a:gdLst>
                <a:gd name="connsiteX0" fmla="*/ 0 w 2884177"/>
                <a:gd name="connsiteY0" fmla="*/ 182404 h 1094400"/>
                <a:gd name="connsiteX1" fmla="*/ 182404 w 2884177"/>
                <a:gd name="connsiteY1" fmla="*/ 0 h 1094400"/>
                <a:gd name="connsiteX2" fmla="*/ 2701773 w 2884177"/>
                <a:gd name="connsiteY2" fmla="*/ 0 h 1094400"/>
                <a:gd name="connsiteX3" fmla="*/ 2884177 w 2884177"/>
                <a:gd name="connsiteY3" fmla="*/ 182404 h 1094400"/>
                <a:gd name="connsiteX4" fmla="*/ 2884177 w 2884177"/>
                <a:gd name="connsiteY4" fmla="*/ 911996 h 1094400"/>
                <a:gd name="connsiteX5" fmla="*/ 2701773 w 2884177"/>
                <a:gd name="connsiteY5" fmla="*/ 1094400 h 1094400"/>
                <a:gd name="connsiteX6" fmla="*/ 182404 w 2884177"/>
                <a:gd name="connsiteY6" fmla="*/ 1094400 h 1094400"/>
                <a:gd name="connsiteX7" fmla="*/ 0 w 2884177"/>
                <a:gd name="connsiteY7" fmla="*/ 911996 h 1094400"/>
                <a:gd name="connsiteX8" fmla="*/ 0 w 2884177"/>
                <a:gd name="connsiteY8" fmla="*/ 182404 h 109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84177" h="1094400">
                  <a:moveTo>
                    <a:pt x="0" y="182404"/>
                  </a:moveTo>
                  <a:cubicBezTo>
                    <a:pt x="0" y="81665"/>
                    <a:pt x="81665" y="0"/>
                    <a:pt x="182404" y="0"/>
                  </a:cubicBezTo>
                  <a:lnTo>
                    <a:pt x="2701773" y="0"/>
                  </a:lnTo>
                  <a:cubicBezTo>
                    <a:pt x="2802512" y="0"/>
                    <a:pt x="2884177" y="81665"/>
                    <a:pt x="2884177" y="182404"/>
                  </a:cubicBezTo>
                  <a:lnTo>
                    <a:pt x="2884177" y="911996"/>
                  </a:lnTo>
                  <a:cubicBezTo>
                    <a:pt x="2884177" y="1012735"/>
                    <a:pt x="2802512" y="1094400"/>
                    <a:pt x="2701773" y="1094400"/>
                  </a:cubicBezTo>
                  <a:lnTo>
                    <a:pt x="182404" y="1094400"/>
                  </a:lnTo>
                  <a:cubicBezTo>
                    <a:pt x="81665" y="1094400"/>
                    <a:pt x="0" y="1012735"/>
                    <a:pt x="0" y="911996"/>
                  </a:cubicBezTo>
                  <a:lnTo>
                    <a:pt x="0" y="182404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5664" tIns="134704" rIns="195664" bIns="134704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b="1" kern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Stakeholders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1270F3-E5A4-6173-C194-86C093CF5BDF}"/>
                </a:ext>
              </a:extLst>
            </p:cNvPr>
            <p:cNvSpPr/>
            <p:nvPr/>
          </p:nvSpPr>
          <p:spPr>
            <a:xfrm>
              <a:off x="5032254" y="2077171"/>
              <a:ext cx="2884177" cy="2411082"/>
            </a:xfrm>
            <a:custGeom>
              <a:avLst/>
              <a:gdLst>
                <a:gd name="connsiteX0" fmla="*/ 0 w 2335952"/>
                <a:gd name="connsiteY0" fmla="*/ 0 h 2294819"/>
                <a:gd name="connsiteX1" fmla="*/ 2335952 w 2335952"/>
                <a:gd name="connsiteY1" fmla="*/ 0 h 2294819"/>
                <a:gd name="connsiteX2" fmla="*/ 2335952 w 2335952"/>
                <a:gd name="connsiteY2" fmla="*/ 2294819 h 2294819"/>
                <a:gd name="connsiteX3" fmla="*/ 0 w 2335952"/>
                <a:gd name="connsiteY3" fmla="*/ 2294819 h 2294819"/>
                <a:gd name="connsiteX4" fmla="*/ 0 w 2335952"/>
                <a:gd name="connsiteY4" fmla="*/ 0 h 2294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5952" h="2294819">
                  <a:moveTo>
                    <a:pt x="0" y="0"/>
                  </a:moveTo>
                  <a:lnTo>
                    <a:pt x="2335952" y="0"/>
                  </a:lnTo>
                  <a:lnTo>
                    <a:pt x="2335952" y="2294819"/>
                  </a:lnTo>
                  <a:lnTo>
                    <a:pt x="0" y="22948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  <a:alpha val="90000"/>
              </a:schemeClr>
            </a:solidFill>
            <a:ln>
              <a:noFill/>
            </a:ln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182880" rIns="113792" bIns="128016" numCol="1" spcCol="1270" anchor="t" anchorCtr="0">
              <a:noAutofit/>
            </a:bodyPr>
            <a:lstStyle/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Budget</a:t>
              </a:r>
            </a:p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Project schedule</a:t>
              </a:r>
            </a:p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Staffing plan team</a:t>
              </a:r>
            </a:p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Knowledge to plan stakeholder circumstances</a:t>
              </a:r>
            </a:p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Equipment, facilities, materials</a:t>
              </a:r>
            </a:p>
            <a:p>
              <a:pPr marL="228600" lvl="1" indent="-22860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150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Logistical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81ACD6A-EA20-1F89-85F2-FCCD624EEA1D}"/>
                </a:ext>
              </a:extLst>
            </p:cNvPr>
            <p:cNvSpPr/>
            <p:nvPr/>
          </p:nvSpPr>
          <p:spPr>
            <a:xfrm>
              <a:off x="5040030" y="1065273"/>
              <a:ext cx="2884177" cy="1094400"/>
            </a:xfrm>
            <a:custGeom>
              <a:avLst/>
              <a:gdLst>
                <a:gd name="connsiteX0" fmla="*/ 0 w 2884177"/>
                <a:gd name="connsiteY0" fmla="*/ 182404 h 1094400"/>
                <a:gd name="connsiteX1" fmla="*/ 182404 w 2884177"/>
                <a:gd name="connsiteY1" fmla="*/ 0 h 1094400"/>
                <a:gd name="connsiteX2" fmla="*/ 2701773 w 2884177"/>
                <a:gd name="connsiteY2" fmla="*/ 0 h 1094400"/>
                <a:gd name="connsiteX3" fmla="*/ 2884177 w 2884177"/>
                <a:gd name="connsiteY3" fmla="*/ 182404 h 1094400"/>
                <a:gd name="connsiteX4" fmla="*/ 2884177 w 2884177"/>
                <a:gd name="connsiteY4" fmla="*/ 911996 h 1094400"/>
                <a:gd name="connsiteX5" fmla="*/ 2701773 w 2884177"/>
                <a:gd name="connsiteY5" fmla="*/ 1094400 h 1094400"/>
                <a:gd name="connsiteX6" fmla="*/ 182404 w 2884177"/>
                <a:gd name="connsiteY6" fmla="*/ 1094400 h 1094400"/>
                <a:gd name="connsiteX7" fmla="*/ 0 w 2884177"/>
                <a:gd name="connsiteY7" fmla="*/ 911996 h 1094400"/>
                <a:gd name="connsiteX8" fmla="*/ 0 w 2884177"/>
                <a:gd name="connsiteY8" fmla="*/ 182404 h 109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84177" h="1094400">
                  <a:moveTo>
                    <a:pt x="0" y="182404"/>
                  </a:moveTo>
                  <a:cubicBezTo>
                    <a:pt x="0" y="81665"/>
                    <a:pt x="81665" y="0"/>
                    <a:pt x="182404" y="0"/>
                  </a:cubicBezTo>
                  <a:lnTo>
                    <a:pt x="2701773" y="0"/>
                  </a:lnTo>
                  <a:cubicBezTo>
                    <a:pt x="2802512" y="0"/>
                    <a:pt x="2884177" y="81665"/>
                    <a:pt x="2884177" y="182404"/>
                  </a:cubicBezTo>
                  <a:lnTo>
                    <a:pt x="2884177" y="911996"/>
                  </a:lnTo>
                  <a:cubicBezTo>
                    <a:pt x="2884177" y="1012735"/>
                    <a:pt x="2802512" y="1094400"/>
                    <a:pt x="2701773" y="1094400"/>
                  </a:cubicBezTo>
                  <a:lnTo>
                    <a:pt x="182404" y="1094400"/>
                  </a:lnTo>
                  <a:cubicBezTo>
                    <a:pt x="81665" y="1094400"/>
                    <a:pt x="0" y="1012735"/>
                    <a:pt x="0" y="911996"/>
                  </a:cubicBezTo>
                  <a:lnTo>
                    <a:pt x="0" y="182404"/>
                  </a:lnTo>
                  <a:close/>
                </a:path>
              </a:pathLst>
            </a:custGeom>
            <a:solidFill>
              <a:srgbClr val="CACD79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5664" tIns="134704" rIns="195664" bIns="134704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Resources Needed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4970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F279AC-A88B-1104-4741-A8A32C4DC05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Staffing Plan Continuous Improvement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5131594" y="2831306"/>
            <a:ext cx="138113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 sz="1800" dirty="0">
              <a:latin typeface="Times New Roman" pitchFamily="18" charset="0"/>
            </a:endParaRPr>
          </a:p>
        </p:txBody>
      </p:sp>
      <p:graphicFrame>
        <p:nvGraphicFramePr>
          <p:cNvPr id="7" name="Content Placeholder 12">
            <a:extLst>
              <a:ext uri="{FF2B5EF4-FFF2-40B4-BE49-F238E27FC236}">
                <a16:creationId xmlns:a16="http://schemas.microsoft.com/office/drawing/2014/main" id="{98957B9E-2974-65C6-6450-C8FD78A8B1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654900"/>
              </p:ext>
            </p:extLst>
          </p:nvPr>
        </p:nvGraphicFramePr>
        <p:xfrm>
          <a:off x="213931" y="1334617"/>
          <a:ext cx="8716138" cy="3336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9318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35D339-E456-8F0D-1E23-7593AD09FD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Flexible Staffing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4F2DEF-1E05-38CC-C0D6-70EF74CB01AC}"/>
              </a:ext>
            </a:extLst>
          </p:cNvPr>
          <p:cNvSpPr txBox="1"/>
          <p:nvPr/>
        </p:nvSpPr>
        <p:spPr>
          <a:xfrm>
            <a:off x="1251844" y="1169155"/>
            <a:ext cx="6640311" cy="3192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1" indent="-228600" defTabSz="711200">
              <a:spcAft>
                <a:spcPts val="12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altLang="en-US" sz="1800" dirty="0">
                <a:ea typeface="+mn-ea"/>
                <a:cs typeface="Arial" panose="020B0604020202020204" pitchFamily="34" charset="0"/>
              </a:rPr>
              <a:t>Uses alternative recruiting sources and workers who are not regular employees. 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altLang="en-US" sz="1800" dirty="0">
                <a:ea typeface="+mn-ea"/>
                <a:cs typeface="Arial" panose="020B0604020202020204" pitchFamily="34" charset="0"/>
              </a:rPr>
              <a:t>Examples of where it might be used include:</a:t>
            </a:r>
          </a:p>
          <a:p>
            <a:pPr marL="628650" lvl="1" indent="-285750" eaLnBrk="1" hangingPunct="1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40000"/>
                  <a:lumOff val="60000"/>
                </a:schemeClr>
              </a:buClr>
              <a:buFont typeface="Arial" panose="020B0604020202020204" pitchFamily="34" charset="0"/>
              <a:buChar char="–"/>
            </a:pPr>
            <a:r>
              <a:rPr lang="en-US" altLang="en-US" sz="1800" dirty="0"/>
              <a:t>Shortages of available workers for open positions.</a:t>
            </a:r>
          </a:p>
          <a:p>
            <a:pPr marL="628650" lvl="1" indent="-285750" eaLnBrk="1" hangingPunct="1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40000"/>
                  <a:lumOff val="60000"/>
                </a:schemeClr>
              </a:buClr>
              <a:buFont typeface="Arial" panose="020B0604020202020204" pitchFamily="34" charset="0"/>
              <a:buChar char="–"/>
            </a:pPr>
            <a:r>
              <a:rPr lang="en-US" altLang="en-US" sz="1800" dirty="0"/>
              <a:t>Seasonal peak demands for operations.</a:t>
            </a:r>
          </a:p>
          <a:p>
            <a:pPr marL="628650" lvl="1" indent="-285750" eaLnBrk="1" hangingPunct="1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40000"/>
                  <a:lumOff val="60000"/>
                </a:schemeClr>
              </a:buClr>
              <a:buFont typeface="Arial" panose="020B0604020202020204" pitchFamily="34" charset="0"/>
              <a:buChar char="–"/>
            </a:pPr>
            <a:r>
              <a:rPr lang="en-US" altLang="en-US" sz="1800" dirty="0"/>
              <a:t>Operational upturns and downturns that make permanent head count impractical.</a:t>
            </a:r>
          </a:p>
          <a:p>
            <a:pPr marL="628650" lvl="1" indent="-285750" eaLnBrk="1" hangingPunct="1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40000"/>
                  <a:lumOff val="60000"/>
                </a:schemeClr>
              </a:buClr>
              <a:buFont typeface="Arial" panose="020B0604020202020204" pitchFamily="34" charset="0"/>
              <a:buChar char="–"/>
            </a:pPr>
            <a:r>
              <a:rPr lang="en-US" altLang="en-US" sz="1800" dirty="0"/>
              <a:t>Special projects that demand specific skills.</a:t>
            </a:r>
          </a:p>
        </p:txBody>
      </p:sp>
    </p:spTree>
    <p:extLst>
      <p:ext uri="{BB962C8B-B14F-4D97-AF65-F5344CB8AC3E}">
        <p14:creationId xmlns:p14="http://schemas.microsoft.com/office/powerpoint/2010/main" val="3868429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918F5-422F-9E5E-005D-CC994B5D4C4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Flexible Staffing Types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74F2E6-749A-A894-8E24-2942EAA93B1C}"/>
              </a:ext>
            </a:extLst>
          </p:cNvPr>
          <p:cNvGrpSpPr/>
          <p:nvPr/>
        </p:nvGrpSpPr>
        <p:grpSpPr>
          <a:xfrm>
            <a:off x="1250100" y="715882"/>
            <a:ext cx="6308098" cy="2308324"/>
            <a:chOff x="1250100" y="715882"/>
            <a:chExt cx="6308098" cy="2308324"/>
          </a:xfrm>
        </p:grpSpPr>
        <p:sp>
          <p:nvSpPr>
            <p:cNvPr id="5" name="TextBox 14">
              <a:extLst>
                <a:ext uri="{FF2B5EF4-FFF2-40B4-BE49-F238E27FC236}">
                  <a16:creationId xmlns:a16="http://schemas.microsoft.com/office/drawing/2014/main" id="{37D1F693-C206-09F2-C5D2-AA7E772D08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248" y="715882"/>
              <a:ext cx="4171950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Temporary assignments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Temporary employees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Remote workers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Interns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On-call workers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Part-time employees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Job sharing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Seasonal workers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Phased retirement</a:t>
              </a:r>
            </a:p>
          </p:txBody>
        </p:sp>
        <p:sp>
          <p:nvSpPr>
            <p:cNvPr id="7" name="Down Arrow 16">
              <a:extLst>
                <a:ext uri="{FF2B5EF4-FFF2-40B4-BE49-F238E27FC236}">
                  <a16:creationId xmlns:a16="http://schemas.microsoft.com/office/drawing/2014/main" id="{136494B6-C0AD-4A7C-DCD1-2C5C4A2DE5B0}"/>
                </a:ext>
              </a:extLst>
            </p:cNvPr>
            <p:cNvSpPr/>
            <p:nvPr/>
          </p:nvSpPr>
          <p:spPr>
            <a:xfrm rot="16200000">
              <a:off x="1428846" y="623670"/>
              <a:ext cx="1693372" cy="2050864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1A3B67"/>
            </a:solidFill>
            <a:ln>
              <a:noFill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" tIns="182880" rIns="182880"/>
            <a:lstStyle/>
            <a:p>
              <a:r>
                <a:rPr lang="en-US" sz="1600" b="1" kern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Administration by organization </a:t>
              </a:r>
            </a:p>
            <a:p>
              <a:endParaRPr lang="en-US" sz="1600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546DDE-D744-F1FB-638F-8978B7C7F214}"/>
              </a:ext>
            </a:extLst>
          </p:cNvPr>
          <p:cNvGrpSpPr/>
          <p:nvPr/>
        </p:nvGrpSpPr>
        <p:grpSpPr>
          <a:xfrm>
            <a:off x="3009435" y="3024207"/>
            <a:ext cx="4610865" cy="1691640"/>
            <a:chOff x="3009435" y="3024207"/>
            <a:chExt cx="4610865" cy="1691640"/>
          </a:xfrm>
        </p:grpSpPr>
        <p:sp>
          <p:nvSpPr>
            <p:cNvPr id="6" name="TextBox 14">
              <a:extLst>
                <a:ext uri="{FF2B5EF4-FFF2-40B4-BE49-F238E27FC236}">
                  <a16:creationId xmlns:a16="http://schemas.microsoft.com/office/drawing/2014/main" id="{35677016-EE53-50BD-202D-1771599118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9435" y="3454528"/>
              <a:ext cx="28575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Finite temporary help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Temp-to-hire programs</a:t>
              </a:r>
            </a:p>
            <a:p>
              <a:pPr marL="228600" lvl="1" indent="-228600" defTabSz="711200"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altLang="en-US" sz="1600" dirty="0">
                  <a:ea typeface="+mn-ea"/>
                  <a:cs typeface="Arial" panose="020B0604020202020204" pitchFamily="34" charset="0"/>
                </a:rPr>
                <a:t>Contract workers</a:t>
              </a:r>
            </a:p>
          </p:txBody>
        </p:sp>
        <p:sp>
          <p:nvSpPr>
            <p:cNvPr id="9" name="Down Arrow 14">
              <a:extLst>
                <a:ext uri="{FF2B5EF4-FFF2-40B4-BE49-F238E27FC236}">
                  <a16:creationId xmlns:a16="http://schemas.microsoft.com/office/drawing/2014/main" id="{3716C84D-2CFE-381C-ED6E-AC0B653B23B5}"/>
                </a:ext>
              </a:extLst>
            </p:cNvPr>
            <p:cNvSpPr/>
            <p:nvPr/>
          </p:nvSpPr>
          <p:spPr>
            <a:xfrm rot="5400000">
              <a:off x="5750352" y="2845899"/>
              <a:ext cx="1691640" cy="2048256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1A3B67"/>
            </a:solidFill>
            <a:ln>
              <a:noFill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270" lIns="182880" tIns="182880" rIns="91440" bIns="91440"/>
            <a:lstStyle/>
            <a:p>
              <a:r>
                <a:rPr lang="en-US" sz="1600" b="1" kern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Administration</a:t>
              </a:r>
              <a:r>
                <a:rPr lang="en-US" sz="1600" b="1" u="sng" kern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b="1" kern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outsourced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27889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83BC3C-FCA9-F62E-FB4E-9B8E4FD1596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Types of Flexible Staffing Arrangements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B72B57D-91E5-8C4E-64CD-F890E4C2E2FC}"/>
              </a:ext>
            </a:extLst>
          </p:cNvPr>
          <p:cNvGrpSpPr/>
          <p:nvPr/>
        </p:nvGrpSpPr>
        <p:grpSpPr>
          <a:xfrm>
            <a:off x="2435304" y="846533"/>
            <a:ext cx="4273391" cy="3048000"/>
            <a:chOff x="2457451" y="971550"/>
            <a:chExt cx="4273391" cy="3048000"/>
          </a:xfrm>
        </p:grpSpPr>
        <p:sp>
          <p:nvSpPr>
            <p:cNvPr id="6" name="Diamond 5">
              <a:extLst>
                <a:ext uri="{FF2B5EF4-FFF2-40B4-BE49-F238E27FC236}">
                  <a16:creationId xmlns:a16="http://schemas.microsoft.com/office/drawing/2014/main" id="{9FE0EC32-D38E-26B0-DB7B-366DBE445439}"/>
                </a:ext>
              </a:extLst>
            </p:cNvPr>
            <p:cNvSpPr/>
            <p:nvPr/>
          </p:nvSpPr>
          <p:spPr>
            <a:xfrm>
              <a:off x="2457451" y="971550"/>
              <a:ext cx="4273391" cy="3048000"/>
            </a:xfrm>
            <a:prstGeom prst="diamond">
              <a:avLst/>
            </a:prstGeom>
            <a:solidFill>
              <a:schemeClr val="accent3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48F5C5C-9FD6-44A8-F921-3F5FE65B904B}"/>
                </a:ext>
              </a:extLst>
            </p:cNvPr>
            <p:cNvGrpSpPr/>
            <p:nvPr/>
          </p:nvGrpSpPr>
          <p:grpSpPr>
            <a:xfrm>
              <a:off x="2904463" y="1338188"/>
              <a:ext cx="3379364" cy="2352824"/>
              <a:chOff x="2471491" y="2134771"/>
              <a:chExt cx="4505818" cy="3137098"/>
            </a:xfrm>
          </p:grpSpPr>
          <p:sp>
            <p:nvSpPr>
              <p:cNvPr id="9" name="Rounded Rectangle 5">
                <a:extLst>
                  <a:ext uri="{FF2B5EF4-FFF2-40B4-BE49-F238E27FC236}">
                    <a16:creationId xmlns:a16="http://schemas.microsoft.com/office/drawing/2014/main" id="{E5D2C5B4-42B8-EDD5-A7B9-EFEFC9C40FE3}"/>
                  </a:ext>
                </a:extLst>
              </p:cNvPr>
              <p:cNvSpPr/>
              <p:nvPr/>
            </p:nvSpPr>
            <p:spPr>
              <a:xfrm>
                <a:off x="2471491" y="2134771"/>
                <a:ext cx="2100509" cy="143021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0" tIns="57150" rIns="57150" bIns="57150" numCol="1" spcCol="1270" anchor="ctr" anchorCtr="0">
                <a:noAutofit/>
              </a:bodyPr>
              <a:lstStyle/>
              <a:p>
                <a:pPr lvl="0" algn="ctr" defTabSz="6667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600" kern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Payrolling</a:t>
                </a:r>
              </a:p>
            </p:txBody>
          </p:sp>
          <p:sp>
            <p:nvSpPr>
              <p:cNvPr id="10" name="Rounded Rectangle 7">
                <a:extLst>
                  <a:ext uri="{FF2B5EF4-FFF2-40B4-BE49-F238E27FC236}">
                    <a16:creationId xmlns:a16="http://schemas.microsoft.com/office/drawing/2014/main" id="{CBEA2596-80C5-D0E8-B31E-65956444E1A4}"/>
                  </a:ext>
                </a:extLst>
              </p:cNvPr>
              <p:cNvSpPr/>
              <p:nvPr/>
            </p:nvSpPr>
            <p:spPr>
              <a:xfrm>
                <a:off x="4876800" y="2134771"/>
                <a:ext cx="2100509" cy="143021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0" tIns="57150" rIns="57150" bIns="57150" numCol="1" spcCol="1270" anchor="ctr" anchorCtr="0">
                <a:noAutofit/>
              </a:bodyPr>
              <a:lstStyle/>
              <a:p>
                <a:pPr lvl="0" algn="ctr" defTabSz="6667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600" kern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Employee leasing or PEO</a:t>
                </a:r>
              </a:p>
            </p:txBody>
          </p:sp>
          <p:sp>
            <p:nvSpPr>
              <p:cNvPr id="12" name="Rounded Rectangle 9">
                <a:extLst>
                  <a:ext uri="{FF2B5EF4-FFF2-40B4-BE49-F238E27FC236}">
                    <a16:creationId xmlns:a16="http://schemas.microsoft.com/office/drawing/2014/main" id="{FE8641E1-6FE2-96D1-DC1F-7FAEEC096871}"/>
                  </a:ext>
                </a:extLst>
              </p:cNvPr>
              <p:cNvSpPr/>
              <p:nvPr/>
            </p:nvSpPr>
            <p:spPr>
              <a:xfrm>
                <a:off x="2471491" y="3841651"/>
                <a:ext cx="2100509" cy="143021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0" tIns="57150" rIns="57150" bIns="57150" numCol="1" spcCol="1270" anchor="ctr" anchorCtr="0">
                <a:noAutofit/>
              </a:bodyPr>
              <a:lstStyle/>
              <a:p>
                <a:pPr lvl="0" algn="ctr" defTabSz="6667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600" kern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Temp-to-lease</a:t>
                </a:r>
              </a:p>
            </p:txBody>
          </p:sp>
          <p:sp>
            <p:nvSpPr>
              <p:cNvPr id="14" name="Rounded Rectangle 11">
                <a:extLst>
                  <a:ext uri="{FF2B5EF4-FFF2-40B4-BE49-F238E27FC236}">
                    <a16:creationId xmlns:a16="http://schemas.microsoft.com/office/drawing/2014/main" id="{689081A9-C2DA-3463-9860-762EB5BFE759}"/>
                  </a:ext>
                </a:extLst>
              </p:cNvPr>
              <p:cNvSpPr/>
              <p:nvPr/>
            </p:nvSpPr>
            <p:spPr>
              <a:xfrm>
                <a:off x="4876800" y="3841651"/>
                <a:ext cx="2100509" cy="143021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bg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0" tIns="57150" rIns="57150" bIns="57150" numCol="1" spcCol="1270" anchor="ctr" anchorCtr="0">
                <a:noAutofit/>
              </a:bodyPr>
              <a:lstStyle/>
              <a:p>
                <a:pPr lvl="0" algn="ctr" defTabSz="6667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600" kern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Outsourcing or managed services</a:t>
                </a:r>
              </a:p>
            </p:txBody>
          </p:sp>
        </p:grp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7905F06-95DE-2FB8-CCE3-39358DD0C3A5}"/>
              </a:ext>
            </a:extLst>
          </p:cNvPr>
          <p:cNvSpPr/>
          <p:nvPr/>
        </p:nvSpPr>
        <p:spPr>
          <a:xfrm>
            <a:off x="1101234" y="4004579"/>
            <a:ext cx="7170127" cy="58477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1016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Co-employment (joint employment) agreements summarize legal relationship, rights, and obligations for some flexible staffing arrangements. </a:t>
            </a:r>
          </a:p>
        </p:txBody>
      </p:sp>
    </p:spTree>
    <p:extLst>
      <p:ext uri="{BB962C8B-B14F-4D97-AF65-F5344CB8AC3E}">
        <p14:creationId xmlns:p14="http://schemas.microsoft.com/office/powerpoint/2010/main" val="166541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3FD510D-AA7D-C846-EC73-B9159DAE6D2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Independent Contractors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15CDD8-6A50-9D37-EA89-5F1155257672}"/>
              </a:ext>
            </a:extLst>
          </p:cNvPr>
          <p:cNvSpPr txBox="1"/>
          <p:nvPr/>
        </p:nvSpPr>
        <p:spPr>
          <a:xfrm>
            <a:off x="1060416" y="1441939"/>
            <a:ext cx="702316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1" indent="-228600" defTabSz="711200">
              <a:spcAft>
                <a:spcPts val="18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dirty="0">
                <a:ea typeface="+mn-ea"/>
                <a:cs typeface="Arial" panose="020B0604020202020204" pitchFamily="34" charset="0"/>
              </a:rPr>
              <a:t>Also known as consultants or freelancers.</a:t>
            </a:r>
          </a:p>
          <a:p>
            <a:pPr marL="228600" lvl="1" indent="-228600" defTabSz="711200">
              <a:spcAft>
                <a:spcPts val="18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dirty="0">
                <a:ea typeface="+mn-ea"/>
                <a:cs typeface="Arial" panose="020B0604020202020204" pitchFamily="34" charset="0"/>
              </a:rPr>
              <a:t>May be seen as employees depending on characteristics of agreement and jurisdiction.</a:t>
            </a:r>
          </a:p>
          <a:p>
            <a:pPr marL="228600" lvl="1" indent="-228600" defTabSz="711200">
              <a:spcAft>
                <a:spcPts val="18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dirty="0">
                <a:ea typeface="+mn-ea"/>
                <a:cs typeface="Arial" panose="020B0604020202020204" pitchFamily="34" charset="0"/>
              </a:rPr>
              <a:t>HR should develop process and guidelines for using independent contractors.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3247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54C6DD2-271F-FC9E-22F6-CAF196216D9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FINAL RULE ON CLASSIFYING WORKERS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C62967-B569-0269-71BF-20CD7A22DADA}"/>
              </a:ext>
            </a:extLst>
          </p:cNvPr>
          <p:cNvSpPr txBox="1"/>
          <p:nvPr/>
        </p:nvSpPr>
        <p:spPr>
          <a:xfrm>
            <a:off x="441960" y="851029"/>
            <a:ext cx="6858000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+mn-lt"/>
              </a:rPr>
              <a:t>6</a:t>
            </a: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+mn-lt"/>
              </a:rPr>
              <a:t> factors that guide the analysis of a worker’s relationship with an employer,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+mn-lt"/>
              </a:rPr>
              <a:t>opportunity for profit or loss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+mn-lt"/>
              </a:rPr>
              <a:t>the financial stake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+mn-lt"/>
              </a:rPr>
              <a:t>the degree of permanence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+mn-lt"/>
              </a:rPr>
              <a:t>the degree of control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212121"/>
                </a:solidFill>
                <a:highlight>
                  <a:srgbClr val="FFFFFF"/>
                </a:highlight>
                <a:latin typeface="+mn-lt"/>
              </a:rPr>
              <a:t>is</a:t>
            </a: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+mn-lt"/>
              </a:rPr>
              <a:t> work the person does essential to the employer’s business;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+mn-lt"/>
              </a:rPr>
              <a:t>worker’s skill and initiative.</a:t>
            </a:r>
            <a:endParaRPr lang="en-US" dirty="0"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6A7958-6693-0857-59C9-2DABD2924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870" y="3366254"/>
            <a:ext cx="3895725" cy="1333500"/>
          </a:xfrm>
          <a:prstGeom prst="rect">
            <a:avLst/>
          </a:prstGeom>
        </p:spPr>
      </p:pic>
      <p:pic>
        <p:nvPicPr>
          <p:cNvPr id="1026" name="Picture 2" descr="sleepy coffee">
            <a:extLst>
              <a:ext uri="{FF2B5EF4-FFF2-40B4-BE49-F238E27FC236}">
                <a16:creationId xmlns:a16="http://schemas.microsoft.com/office/drawing/2014/main" id="{FA8A14B9-EBA1-71CC-5C9D-190BB559A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577" y="1321236"/>
            <a:ext cx="2045018" cy="204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200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8B06F-9294-9E15-44A1-3FEF0273C49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Flexible Staffing Guidelines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40457DF-D6CB-A8E7-85C5-3C8CCF4F20D5}"/>
              </a:ext>
            </a:extLst>
          </p:cNvPr>
          <p:cNvGrpSpPr/>
          <p:nvPr/>
        </p:nvGrpSpPr>
        <p:grpSpPr>
          <a:xfrm>
            <a:off x="1367379" y="1125415"/>
            <a:ext cx="6409241" cy="3151163"/>
            <a:chOff x="1657350" y="1307593"/>
            <a:chExt cx="5785866" cy="2807207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9269122-E5DC-E2E8-ADCB-B731E1857DDB}"/>
                </a:ext>
              </a:extLst>
            </p:cNvPr>
            <p:cNvSpPr/>
            <p:nvPr/>
          </p:nvSpPr>
          <p:spPr>
            <a:xfrm>
              <a:off x="1901342" y="1347705"/>
              <a:ext cx="5541873" cy="320893"/>
            </a:xfrm>
            <a:prstGeom prst="roundRect">
              <a:avLst/>
            </a:prstGeom>
            <a:solidFill>
              <a:srgbClr val="1A3B67"/>
            </a:solidFill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709" tIns="38100" rIns="38100" bIns="38100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Be cautious of preprinted or standard forms.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6EC1DBF6-850D-CB8B-EFAA-2AB1F55BF62B}"/>
                </a:ext>
              </a:extLst>
            </p:cNvPr>
            <p:cNvSpPr/>
            <p:nvPr/>
          </p:nvSpPr>
          <p:spPr>
            <a:xfrm>
              <a:off x="1657350" y="1307593"/>
              <a:ext cx="401117" cy="401117"/>
            </a:xfrm>
            <a:prstGeom prst="ellipse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77BEED92-F69F-C1C3-8B28-1C84F83AC1DE}"/>
                </a:ext>
              </a:extLst>
            </p:cNvPr>
            <p:cNvSpPr/>
            <p:nvPr/>
          </p:nvSpPr>
          <p:spPr>
            <a:xfrm>
              <a:off x="2165299" y="1828983"/>
              <a:ext cx="5277917" cy="320893"/>
            </a:xfrm>
            <a:prstGeom prst="roundRect">
              <a:avLst/>
            </a:prstGeom>
            <a:solidFill>
              <a:srgbClr val="1A3B67"/>
            </a:solidFill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709" tIns="38100" rIns="38100" bIns="38100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Ensure clarity. 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D8E668E-A8EA-203E-ED6D-5EB25A96420D}"/>
                </a:ext>
              </a:extLst>
            </p:cNvPr>
            <p:cNvSpPr/>
            <p:nvPr/>
          </p:nvSpPr>
          <p:spPr>
            <a:xfrm>
              <a:off x="1921306" y="1788871"/>
              <a:ext cx="401117" cy="401117"/>
            </a:xfrm>
            <a:prstGeom prst="ellipse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4EEA4451-9EEF-95A2-26CC-F5B559DCBBEA}"/>
                </a:ext>
              </a:extLst>
            </p:cNvPr>
            <p:cNvSpPr/>
            <p:nvPr/>
          </p:nvSpPr>
          <p:spPr>
            <a:xfrm>
              <a:off x="2286000" y="2310263"/>
              <a:ext cx="5157216" cy="320893"/>
            </a:xfrm>
            <a:prstGeom prst="roundRect">
              <a:avLst/>
            </a:prstGeom>
            <a:solidFill>
              <a:srgbClr val="1A3B67"/>
            </a:solidFill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709" tIns="38100" rIns="38100" bIns="38100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Negotiate competitive pricing.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C81E2955-90DF-C484-D0E8-F64DAD1ED604}"/>
                </a:ext>
              </a:extLst>
            </p:cNvPr>
            <p:cNvSpPr/>
            <p:nvPr/>
          </p:nvSpPr>
          <p:spPr>
            <a:xfrm>
              <a:off x="2042008" y="2270151"/>
              <a:ext cx="401117" cy="401117"/>
            </a:xfrm>
            <a:prstGeom prst="ellipse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EA366037-A02B-0965-D12B-EA4168236A46}"/>
                </a:ext>
              </a:extLst>
            </p:cNvPr>
            <p:cNvSpPr/>
            <p:nvPr/>
          </p:nvSpPr>
          <p:spPr>
            <a:xfrm>
              <a:off x="2286000" y="2791237"/>
              <a:ext cx="5157216" cy="320893"/>
            </a:xfrm>
            <a:prstGeom prst="roundRect">
              <a:avLst/>
            </a:prstGeom>
            <a:solidFill>
              <a:srgbClr val="1A3B67"/>
            </a:solidFill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709" tIns="38100" rIns="38100" bIns="38100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Consider including an ADR provision.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AA92073A-31C0-67F4-8625-4C424D7CF4EA}"/>
                </a:ext>
              </a:extLst>
            </p:cNvPr>
            <p:cNvSpPr/>
            <p:nvPr/>
          </p:nvSpPr>
          <p:spPr>
            <a:xfrm>
              <a:off x="2042008" y="2751125"/>
              <a:ext cx="401117" cy="401117"/>
            </a:xfrm>
            <a:prstGeom prst="ellipse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ED9F381D-05FF-44ED-BD89-7CE859EADB1E}"/>
                </a:ext>
              </a:extLst>
            </p:cNvPr>
            <p:cNvSpPr/>
            <p:nvPr/>
          </p:nvSpPr>
          <p:spPr>
            <a:xfrm>
              <a:off x="2165299" y="3272517"/>
              <a:ext cx="5277917" cy="320893"/>
            </a:xfrm>
            <a:prstGeom prst="roundRect">
              <a:avLst/>
            </a:prstGeom>
            <a:solidFill>
              <a:srgbClr val="1A3B67"/>
            </a:solidFill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709" tIns="38100" rIns="38100" bIns="38100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Include a simple opt-out procedure.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B9CE6A2-B65C-D572-FF13-1AAAE13FA9CC}"/>
                </a:ext>
              </a:extLst>
            </p:cNvPr>
            <p:cNvSpPr/>
            <p:nvPr/>
          </p:nvSpPr>
          <p:spPr>
            <a:xfrm>
              <a:off x="1921306" y="3232405"/>
              <a:ext cx="401117" cy="401117"/>
            </a:xfrm>
            <a:prstGeom prst="ellipse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0ED42E38-5777-4EE0-E033-CE5F15C8453A}"/>
                </a:ext>
              </a:extLst>
            </p:cNvPr>
            <p:cNvSpPr/>
            <p:nvPr/>
          </p:nvSpPr>
          <p:spPr>
            <a:xfrm>
              <a:off x="1901342" y="3753795"/>
              <a:ext cx="5541873" cy="320893"/>
            </a:xfrm>
            <a:prstGeom prst="roundRect">
              <a:avLst/>
            </a:prstGeom>
            <a:solidFill>
              <a:srgbClr val="1A3B67"/>
            </a:solidFill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709" tIns="38100" rIns="38100" bIns="38100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Negotiate clear and precise provisions for the expiration/end. 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3CE90B6-0BA8-4569-1B26-81CFC11E92CB}"/>
                </a:ext>
              </a:extLst>
            </p:cNvPr>
            <p:cNvSpPr/>
            <p:nvPr/>
          </p:nvSpPr>
          <p:spPr>
            <a:xfrm>
              <a:off x="1657350" y="3713683"/>
              <a:ext cx="401117" cy="401117"/>
            </a:xfrm>
            <a:prstGeom prst="ellipse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8416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DEFD8D-3D97-7C4A-EC76-0062C20DF04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Drivers of Restructuring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1EADE4F-BB6B-6721-2304-F02AAC1711B9}"/>
              </a:ext>
            </a:extLst>
          </p:cNvPr>
          <p:cNvGrpSpPr/>
          <p:nvPr/>
        </p:nvGrpSpPr>
        <p:grpSpPr>
          <a:xfrm>
            <a:off x="512957" y="928468"/>
            <a:ext cx="7463882" cy="3586382"/>
            <a:chOff x="1600200" y="1153954"/>
            <a:chExt cx="5955507" cy="3360896"/>
          </a:xfrm>
        </p:grpSpPr>
        <p:sp>
          <p:nvSpPr>
            <p:cNvPr id="6" name="Pentagon 19">
              <a:extLst>
                <a:ext uri="{FF2B5EF4-FFF2-40B4-BE49-F238E27FC236}">
                  <a16:creationId xmlns:a16="http://schemas.microsoft.com/office/drawing/2014/main" id="{FAA1703F-A4B2-5C4F-3C7B-8B5CFDEDA9A2}"/>
                </a:ext>
              </a:extLst>
            </p:cNvPr>
            <p:cNvSpPr/>
            <p:nvPr/>
          </p:nvSpPr>
          <p:spPr>
            <a:xfrm>
              <a:off x="1600201" y="1153954"/>
              <a:ext cx="3672953" cy="1675092"/>
            </a:xfrm>
            <a:custGeom>
              <a:avLst/>
              <a:gdLst>
                <a:gd name="connsiteX0" fmla="*/ 0 w 3962400"/>
                <a:gd name="connsiteY0" fmla="*/ 0 h 822960"/>
                <a:gd name="connsiteX1" fmla="*/ 3550920 w 3962400"/>
                <a:gd name="connsiteY1" fmla="*/ 0 h 822960"/>
                <a:gd name="connsiteX2" fmla="*/ 3962400 w 3962400"/>
                <a:gd name="connsiteY2" fmla="*/ 411480 h 822960"/>
                <a:gd name="connsiteX3" fmla="*/ 3550920 w 3962400"/>
                <a:gd name="connsiteY3" fmla="*/ 822960 h 822960"/>
                <a:gd name="connsiteX4" fmla="*/ 0 w 3962400"/>
                <a:gd name="connsiteY4" fmla="*/ 822960 h 822960"/>
                <a:gd name="connsiteX5" fmla="*/ 0 w 3962400"/>
                <a:gd name="connsiteY5" fmla="*/ 0 h 822960"/>
                <a:gd name="connsiteX0" fmla="*/ 0 w 4897271"/>
                <a:gd name="connsiteY0" fmla="*/ 0 h 2233456"/>
                <a:gd name="connsiteX1" fmla="*/ 3550920 w 4897271"/>
                <a:gd name="connsiteY1" fmla="*/ 0 h 2233456"/>
                <a:gd name="connsiteX2" fmla="*/ 4897271 w 4897271"/>
                <a:gd name="connsiteY2" fmla="*/ 2233456 h 2233456"/>
                <a:gd name="connsiteX3" fmla="*/ 3550920 w 4897271"/>
                <a:gd name="connsiteY3" fmla="*/ 822960 h 2233456"/>
                <a:gd name="connsiteX4" fmla="*/ 0 w 4897271"/>
                <a:gd name="connsiteY4" fmla="*/ 822960 h 2233456"/>
                <a:gd name="connsiteX5" fmla="*/ 0 w 4897271"/>
                <a:gd name="connsiteY5" fmla="*/ 0 h 223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97271" h="2233456">
                  <a:moveTo>
                    <a:pt x="0" y="0"/>
                  </a:moveTo>
                  <a:lnTo>
                    <a:pt x="3550920" y="0"/>
                  </a:lnTo>
                  <a:lnTo>
                    <a:pt x="4897271" y="2233456"/>
                  </a:lnTo>
                  <a:lnTo>
                    <a:pt x="3550920" y="822960"/>
                  </a:lnTo>
                  <a:lnTo>
                    <a:pt x="0" y="82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91540" bIns="80010" numCol="1" spcCol="1270" anchor="t" anchorCtr="0">
              <a:noAutofit/>
            </a:bodyPr>
            <a:lstStyle/>
            <a:p>
              <a:pPr lvl="0" algn="ctr" defTabSz="933450"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0" u="none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Strategy </a:t>
              </a:r>
            </a:p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0" u="none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(for example, new strategies)</a:t>
              </a:r>
            </a:p>
          </p:txBody>
        </p:sp>
        <p:sp>
          <p:nvSpPr>
            <p:cNvPr id="7" name="Pentagon 17">
              <a:extLst>
                <a:ext uri="{FF2B5EF4-FFF2-40B4-BE49-F238E27FC236}">
                  <a16:creationId xmlns:a16="http://schemas.microsoft.com/office/drawing/2014/main" id="{B1B5458F-CF49-DE22-EE6A-88B8244A156B}"/>
                </a:ext>
              </a:extLst>
            </p:cNvPr>
            <p:cNvSpPr/>
            <p:nvPr/>
          </p:nvSpPr>
          <p:spPr>
            <a:xfrm>
              <a:off x="1600201" y="2068513"/>
              <a:ext cx="3683189" cy="769222"/>
            </a:xfrm>
            <a:custGeom>
              <a:avLst/>
              <a:gdLst>
                <a:gd name="connsiteX0" fmla="*/ 0 w 3962400"/>
                <a:gd name="connsiteY0" fmla="*/ 0 h 822960"/>
                <a:gd name="connsiteX1" fmla="*/ 3550920 w 3962400"/>
                <a:gd name="connsiteY1" fmla="*/ 0 h 822960"/>
                <a:gd name="connsiteX2" fmla="*/ 3962400 w 3962400"/>
                <a:gd name="connsiteY2" fmla="*/ 411480 h 822960"/>
                <a:gd name="connsiteX3" fmla="*/ 3550920 w 3962400"/>
                <a:gd name="connsiteY3" fmla="*/ 822960 h 822960"/>
                <a:gd name="connsiteX4" fmla="*/ 0 w 3962400"/>
                <a:gd name="connsiteY4" fmla="*/ 822960 h 822960"/>
                <a:gd name="connsiteX5" fmla="*/ 0 w 3962400"/>
                <a:gd name="connsiteY5" fmla="*/ 0 h 822960"/>
                <a:gd name="connsiteX0" fmla="*/ 0 w 4910919"/>
                <a:gd name="connsiteY0" fmla="*/ 0 h 1025629"/>
                <a:gd name="connsiteX1" fmla="*/ 3550920 w 4910919"/>
                <a:gd name="connsiteY1" fmla="*/ 0 h 1025629"/>
                <a:gd name="connsiteX2" fmla="*/ 4910919 w 4910919"/>
                <a:gd name="connsiteY2" fmla="*/ 1025629 h 1025629"/>
                <a:gd name="connsiteX3" fmla="*/ 3550920 w 4910919"/>
                <a:gd name="connsiteY3" fmla="*/ 822960 h 1025629"/>
                <a:gd name="connsiteX4" fmla="*/ 0 w 4910919"/>
                <a:gd name="connsiteY4" fmla="*/ 822960 h 1025629"/>
                <a:gd name="connsiteX5" fmla="*/ 0 w 4910919"/>
                <a:gd name="connsiteY5" fmla="*/ 0 h 1025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10919" h="1025629">
                  <a:moveTo>
                    <a:pt x="0" y="0"/>
                  </a:moveTo>
                  <a:lnTo>
                    <a:pt x="3550920" y="0"/>
                  </a:lnTo>
                  <a:lnTo>
                    <a:pt x="4910919" y="1025629"/>
                  </a:lnTo>
                  <a:lnTo>
                    <a:pt x="3550920" y="822960"/>
                  </a:lnTo>
                  <a:lnTo>
                    <a:pt x="0" y="82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960120" bIns="80010" numCol="1" spcCol="1270" anchor="t" anchorCtr="0">
              <a:noAutofit/>
            </a:bodyPr>
            <a:lstStyle/>
            <a:p>
              <a:pPr lvl="0" algn="ctr" defTabSz="933450">
                <a:spcBef>
                  <a:spcPct val="0"/>
                </a:spcBef>
                <a:spcAft>
                  <a:spcPts val="0"/>
                </a:spcAft>
              </a:pPr>
              <a:r>
                <a:rPr lang="en-US" sz="1800" b="0" u="none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Structure</a:t>
              </a:r>
            </a:p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0" u="none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(for example, new business models)</a:t>
              </a:r>
            </a:p>
          </p:txBody>
        </p:sp>
        <p:sp>
          <p:nvSpPr>
            <p:cNvPr id="8" name="Pentagon 15">
              <a:extLst>
                <a:ext uri="{FF2B5EF4-FFF2-40B4-BE49-F238E27FC236}">
                  <a16:creationId xmlns:a16="http://schemas.microsoft.com/office/drawing/2014/main" id="{B3EA3BDC-47EC-A72D-BB97-D7CCCABC593E}"/>
                </a:ext>
              </a:extLst>
            </p:cNvPr>
            <p:cNvSpPr/>
            <p:nvPr/>
          </p:nvSpPr>
          <p:spPr>
            <a:xfrm>
              <a:off x="1600200" y="2831069"/>
              <a:ext cx="3667836" cy="769223"/>
            </a:xfrm>
            <a:custGeom>
              <a:avLst/>
              <a:gdLst>
                <a:gd name="connsiteX0" fmla="*/ 0 w 3962400"/>
                <a:gd name="connsiteY0" fmla="*/ 0 h 822960"/>
                <a:gd name="connsiteX1" fmla="*/ 3550920 w 3962400"/>
                <a:gd name="connsiteY1" fmla="*/ 0 h 822960"/>
                <a:gd name="connsiteX2" fmla="*/ 3962400 w 3962400"/>
                <a:gd name="connsiteY2" fmla="*/ 411480 h 822960"/>
                <a:gd name="connsiteX3" fmla="*/ 3550920 w 3962400"/>
                <a:gd name="connsiteY3" fmla="*/ 822960 h 822960"/>
                <a:gd name="connsiteX4" fmla="*/ 0 w 3962400"/>
                <a:gd name="connsiteY4" fmla="*/ 822960 h 822960"/>
                <a:gd name="connsiteX5" fmla="*/ 0 w 3962400"/>
                <a:gd name="connsiteY5" fmla="*/ 0 h 822960"/>
                <a:gd name="connsiteX0" fmla="*/ 0 w 4890448"/>
                <a:gd name="connsiteY0" fmla="*/ 202670 h 1025630"/>
                <a:gd name="connsiteX1" fmla="*/ 3550920 w 4890448"/>
                <a:gd name="connsiteY1" fmla="*/ 202670 h 1025630"/>
                <a:gd name="connsiteX2" fmla="*/ 4890448 w 4890448"/>
                <a:gd name="connsiteY2" fmla="*/ 0 h 1025630"/>
                <a:gd name="connsiteX3" fmla="*/ 3550920 w 4890448"/>
                <a:gd name="connsiteY3" fmla="*/ 1025630 h 1025630"/>
                <a:gd name="connsiteX4" fmla="*/ 0 w 4890448"/>
                <a:gd name="connsiteY4" fmla="*/ 1025630 h 1025630"/>
                <a:gd name="connsiteX5" fmla="*/ 0 w 4890448"/>
                <a:gd name="connsiteY5" fmla="*/ 202670 h 1025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90448" h="1025630">
                  <a:moveTo>
                    <a:pt x="0" y="202670"/>
                  </a:moveTo>
                  <a:lnTo>
                    <a:pt x="3550920" y="202670"/>
                  </a:lnTo>
                  <a:lnTo>
                    <a:pt x="4890448" y="0"/>
                  </a:lnTo>
                  <a:lnTo>
                    <a:pt x="3550920" y="1025630"/>
                  </a:lnTo>
                  <a:lnTo>
                    <a:pt x="0" y="1025630"/>
                  </a:lnTo>
                  <a:lnTo>
                    <a:pt x="0" y="20267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342900" rIns="891540" bIns="80010" numCol="1" spcCol="1270" anchor="t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Downsizing</a:t>
              </a:r>
            </a:p>
          </p:txBody>
        </p:sp>
        <p:sp>
          <p:nvSpPr>
            <p:cNvPr id="9" name="Pentagon 13">
              <a:extLst>
                <a:ext uri="{FF2B5EF4-FFF2-40B4-BE49-F238E27FC236}">
                  <a16:creationId xmlns:a16="http://schemas.microsoft.com/office/drawing/2014/main" id="{CA323C74-0B4E-AB90-FCF3-9864AD360BBD}"/>
                </a:ext>
              </a:extLst>
            </p:cNvPr>
            <p:cNvSpPr/>
            <p:nvPr/>
          </p:nvSpPr>
          <p:spPr>
            <a:xfrm>
              <a:off x="1600200" y="2829522"/>
              <a:ext cx="3667836" cy="1685328"/>
            </a:xfrm>
            <a:custGeom>
              <a:avLst/>
              <a:gdLst>
                <a:gd name="connsiteX0" fmla="*/ 0 w 3962400"/>
                <a:gd name="connsiteY0" fmla="*/ 0 h 822960"/>
                <a:gd name="connsiteX1" fmla="*/ 3550920 w 3962400"/>
                <a:gd name="connsiteY1" fmla="*/ 0 h 822960"/>
                <a:gd name="connsiteX2" fmla="*/ 3962400 w 3962400"/>
                <a:gd name="connsiteY2" fmla="*/ 411480 h 822960"/>
                <a:gd name="connsiteX3" fmla="*/ 3550920 w 3962400"/>
                <a:gd name="connsiteY3" fmla="*/ 822960 h 822960"/>
                <a:gd name="connsiteX4" fmla="*/ 0 w 3962400"/>
                <a:gd name="connsiteY4" fmla="*/ 822960 h 822960"/>
                <a:gd name="connsiteX5" fmla="*/ 0 w 3962400"/>
                <a:gd name="connsiteY5" fmla="*/ 0 h 822960"/>
                <a:gd name="connsiteX0" fmla="*/ 0 w 4890448"/>
                <a:gd name="connsiteY0" fmla="*/ 1424144 h 2247104"/>
                <a:gd name="connsiteX1" fmla="*/ 3550920 w 4890448"/>
                <a:gd name="connsiteY1" fmla="*/ 1424144 h 2247104"/>
                <a:gd name="connsiteX2" fmla="*/ 4890448 w 4890448"/>
                <a:gd name="connsiteY2" fmla="*/ 0 h 2247104"/>
                <a:gd name="connsiteX3" fmla="*/ 3550920 w 4890448"/>
                <a:gd name="connsiteY3" fmla="*/ 2247104 h 2247104"/>
                <a:gd name="connsiteX4" fmla="*/ 0 w 4890448"/>
                <a:gd name="connsiteY4" fmla="*/ 2247104 h 2247104"/>
                <a:gd name="connsiteX5" fmla="*/ 0 w 4890448"/>
                <a:gd name="connsiteY5" fmla="*/ 1424144 h 2247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90448" h="2247104">
                  <a:moveTo>
                    <a:pt x="0" y="1424144"/>
                  </a:moveTo>
                  <a:lnTo>
                    <a:pt x="3550920" y="1424144"/>
                  </a:lnTo>
                  <a:lnTo>
                    <a:pt x="4890448" y="0"/>
                  </a:lnTo>
                  <a:lnTo>
                    <a:pt x="3550920" y="2247104"/>
                  </a:lnTo>
                  <a:lnTo>
                    <a:pt x="0" y="2247104"/>
                  </a:lnTo>
                  <a:lnTo>
                    <a:pt x="0" y="142414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80010" rIns="891540" bIns="205740" numCol="1" spcCol="1270" anchor="b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Expansion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A1B53D2-4BBF-19D0-8B50-21968D1F6C74}"/>
                </a:ext>
              </a:extLst>
            </p:cNvPr>
            <p:cNvSpPr txBox="1"/>
            <p:nvPr/>
          </p:nvSpPr>
          <p:spPr>
            <a:xfrm>
              <a:off x="5029201" y="2309921"/>
              <a:ext cx="2526506" cy="1044372"/>
            </a:xfrm>
            <a:prstGeom prst="ellipse">
              <a:avLst/>
            </a:prstGeom>
            <a:solidFill>
              <a:schemeClr val="tx2"/>
            </a:solidFill>
          </p:spPr>
          <p:txBody>
            <a:bodyPr wrap="square" lIns="0" tIns="205740" rIns="0" bIns="274320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Restructuring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8102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57D2CB4-7D82-353E-61A3-8DD4BACD470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Forms of Restructuring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5ECC300-4EA4-5583-48F0-FBC953DE2AFF}"/>
              </a:ext>
            </a:extLst>
          </p:cNvPr>
          <p:cNvGrpSpPr/>
          <p:nvPr/>
        </p:nvGrpSpPr>
        <p:grpSpPr>
          <a:xfrm>
            <a:off x="341453" y="1352775"/>
            <a:ext cx="8461093" cy="3345608"/>
            <a:chOff x="448613" y="646180"/>
            <a:chExt cx="7852364" cy="3345608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AD2D465-3FC3-DAA1-32FD-AC54B401563B}"/>
                </a:ext>
              </a:extLst>
            </p:cNvPr>
            <p:cNvSpPr/>
            <p:nvPr/>
          </p:nvSpPr>
          <p:spPr>
            <a:xfrm>
              <a:off x="448613" y="1471612"/>
              <a:ext cx="2491032" cy="2520176"/>
            </a:xfrm>
            <a:custGeom>
              <a:avLst/>
              <a:gdLst>
                <a:gd name="connsiteX0" fmla="*/ 0 w 2092761"/>
                <a:gd name="connsiteY0" fmla="*/ 0 h 2944012"/>
                <a:gd name="connsiteX1" fmla="*/ 2092761 w 2092761"/>
                <a:gd name="connsiteY1" fmla="*/ 0 h 2944012"/>
                <a:gd name="connsiteX2" fmla="*/ 2092761 w 2092761"/>
                <a:gd name="connsiteY2" fmla="*/ 2944012 h 2944012"/>
                <a:gd name="connsiteX3" fmla="*/ 0 w 2092761"/>
                <a:gd name="connsiteY3" fmla="*/ 2944012 h 2944012"/>
                <a:gd name="connsiteX4" fmla="*/ 0 w 2092761"/>
                <a:gd name="connsiteY4" fmla="*/ 0 h 2944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2761" h="2944012">
                  <a:moveTo>
                    <a:pt x="0" y="0"/>
                  </a:moveTo>
                  <a:lnTo>
                    <a:pt x="2092761" y="0"/>
                  </a:lnTo>
                  <a:lnTo>
                    <a:pt x="2092761" y="2944012"/>
                  </a:lnTo>
                  <a:lnTo>
                    <a:pt x="0" y="2944012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182880" rIns="99568" bIns="112014" numCol="1" spcCol="1270" anchor="t" anchorCtr="0">
              <a:noAutofit/>
            </a:bodyPr>
            <a:lstStyle/>
            <a:p>
              <a:pPr marL="228600" lvl="1" indent="-228600" algn="l" defTabSz="711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Shifts decision-making authority downward or outward.</a:t>
              </a:r>
            </a:p>
            <a:p>
              <a:pPr marL="228600" lvl="1" indent="-228600" algn="l" defTabSz="711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May require matching decentralization of HR.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B46CEE4-C63B-B268-60E1-6FBBB012A24F}"/>
                </a:ext>
              </a:extLst>
            </p:cNvPr>
            <p:cNvSpPr/>
            <p:nvPr/>
          </p:nvSpPr>
          <p:spPr>
            <a:xfrm>
              <a:off x="455649" y="646180"/>
              <a:ext cx="2487168" cy="902166"/>
            </a:xfrm>
            <a:custGeom>
              <a:avLst/>
              <a:gdLst>
                <a:gd name="connsiteX0" fmla="*/ 0 w 2092761"/>
                <a:gd name="connsiteY0" fmla="*/ 139520 h 837104"/>
                <a:gd name="connsiteX1" fmla="*/ 139520 w 2092761"/>
                <a:gd name="connsiteY1" fmla="*/ 0 h 837104"/>
                <a:gd name="connsiteX2" fmla="*/ 1953241 w 2092761"/>
                <a:gd name="connsiteY2" fmla="*/ 0 h 837104"/>
                <a:gd name="connsiteX3" fmla="*/ 2092761 w 2092761"/>
                <a:gd name="connsiteY3" fmla="*/ 139520 h 837104"/>
                <a:gd name="connsiteX4" fmla="*/ 2092761 w 2092761"/>
                <a:gd name="connsiteY4" fmla="*/ 697584 h 837104"/>
                <a:gd name="connsiteX5" fmla="*/ 1953241 w 2092761"/>
                <a:gd name="connsiteY5" fmla="*/ 837104 h 837104"/>
                <a:gd name="connsiteX6" fmla="*/ 139520 w 2092761"/>
                <a:gd name="connsiteY6" fmla="*/ 837104 h 837104"/>
                <a:gd name="connsiteX7" fmla="*/ 0 w 2092761"/>
                <a:gd name="connsiteY7" fmla="*/ 697584 h 837104"/>
                <a:gd name="connsiteX8" fmla="*/ 0 w 2092761"/>
                <a:gd name="connsiteY8" fmla="*/ 139520 h 837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2761" h="837104">
                  <a:moveTo>
                    <a:pt x="0" y="139520"/>
                  </a:moveTo>
                  <a:cubicBezTo>
                    <a:pt x="0" y="62465"/>
                    <a:pt x="62465" y="0"/>
                    <a:pt x="139520" y="0"/>
                  </a:cubicBezTo>
                  <a:lnTo>
                    <a:pt x="1953241" y="0"/>
                  </a:lnTo>
                  <a:cubicBezTo>
                    <a:pt x="2030296" y="0"/>
                    <a:pt x="2092761" y="62465"/>
                    <a:pt x="2092761" y="139520"/>
                  </a:cubicBezTo>
                  <a:lnTo>
                    <a:pt x="2092761" y="697584"/>
                  </a:lnTo>
                  <a:cubicBezTo>
                    <a:pt x="2092761" y="774639"/>
                    <a:pt x="2030296" y="837104"/>
                    <a:pt x="1953241" y="837104"/>
                  </a:cubicBezTo>
                  <a:lnTo>
                    <a:pt x="139520" y="837104"/>
                  </a:lnTo>
                  <a:cubicBezTo>
                    <a:pt x="62465" y="837104"/>
                    <a:pt x="0" y="774639"/>
                    <a:pt x="0" y="697584"/>
                  </a:cubicBezTo>
                  <a:lnTo>
                    <a:pt x="0" y="139520"/>
                  </a:lnTo>
                  <a:close/>
                </a:path>
              </a:pathLst>
            </a:custGeom>
            <a:solidFill>
              <a:schemeClr val="accent2">
                <a:hueOff val="0"/>
                <a:satOff val="0"/>
                <a:lumOff val="0"/>
                <a:alpha val="95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432" tIns="40864" rIns="140432" bIns="40864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baseline="0" dirty="0">
                  <a:ln/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Redistribution of Decision-Making Authority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F175011-90C1-9028-DFDD-3E566D315525}"/>
                </a:ext>
              </a:extLst>
            </p:cNvPr>
            <p:cNvSpPr/>
            <p:nvPr/>
          </p:nvSpPr>
          <p:spPr>
            <a:xfrm>
              <a:off x="3134729" y="1471611"/>
              <a:ext cx="2487168" cy="2520176"/>
            </a:xfrm>
            <a:custGeom>
              <a:avLst/>
              <a:gdLst>
                <a:gd name="connsiteX0" fmla="*/ 0 w 2092761"/>
                <a:gd name="connsiteY0" fmla="*/ 0 h 2944012"/>
                <a:gd name="connsiteX1" fmla="*/ 2092761 w 2092761"/>
                <a:gd name="connsiteY1" fmla="*/ 0 h 2944012"/>
                <a:gd name="connsiteX2" fmla="*/ 2092761 w 2092761"/>
                <a:gd name="connsiteY2" fmla="*/ 2944012 h 2944012"/>
                <a:gd name="connsiteX3" fmla="*/ 0 w 2092761"/>
                <a:gd name="connsiteY3" fmla="*/ 2944012 h 2944012"/>
                <a:gd name="connsiteX4" fmla="*/ 0 w 2092761"/>
                <a:gd name="connsiteY4" fmla="*/ 0 h 2944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2761" h="2944012">
                  <a:moveTo>
                    <a:pt x="0" y="0"/>
                  </a:moveTo>
                  <a:lnTo>
                    <a:pt x="2092761" y="0"/>
                  </a:lnTo>
                  <a:lnTo>
                    <a:pt x="2092761" y="2944012"/>
                  </a:lnTo>
                  <a:lnTo>
                    <a:pt x="0" y="29440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  <a:alpha val="90000"/>
              </a:schemeClr>
            </a:solidFill>
            <a:ln>
              <a:noFill/>
            </a:ln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182880" rIns="99568" bIns="112014" numCol="1" spcCol="1270" anchor="t" anchorCtr="0">
              <a:noAutofit/>
            </a:bodyPr>
            <a:lstStyle/>
            <a:p>
              <a:pPr marL="228600" lvl="1" indent="-228600" algn="l" defTabSz="711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76BE">
                    <a:lumMod val="40000"/>
                    <a:lumOff val="60000"/>
                  </a:srgb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Due diligence key to M&amp;A and divestiture.</a:t>
              </a:r>
            </a:p>
            <a:p>
              <a:pPr marL="228600" lvl="1" indent="-228600" algn="l" defTabSz="711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76BE">
                    <a:lumMod val="40000"/>
                    <a:lumOff val="60000"/>
                  </a:srgb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Workforce issues that may result include:</a:t>
              </a:r>
            </a:p>
            <a:p>
              <a:pPr marL="398463" lvl="1" indent="-222250" algn="l" defTabSz="84455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Font typeface="Calibri" panose="020F0502020204030204" pitchFamily="34" charset="0"/>
                <a:buChar char="–"/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Structural issues</a:t>
              </a:r>
            </a:p>
            <a:p>
              <a:pPr marL="398463" lvl="1" indent="-222250" algn="l" defTabSz="84455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Font typeface="Calibri" panose="020F0502020204030204" pitchFamily="34" charset="0"/>
                <a:buChar char="–"/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Technological considerations.</a:t>
              </a:r>
            </a:p>
            <a:p>
              <a:pPr marL="398463" lvl="1" indent="-222250" algn="l" defTabSz="84455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Font typeface="Calibri" panose="020F0502020204030204" pitchFamily="34" charset="0"/>
                <a:buChar char="–"/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Financial considerations.</a:t>
              </a:r>
            </a:p>
            <a:p>
              <a:pPr marL="398463" lvl="1" indent="-222250" algn="l" defTabSz="84455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chemeClr val="accent1">
                    <a:lumMod val="40000"/>
                    <a:lumOff val="60000"/>
                  </a:schemeClr>
                </a:buClr>
                <a:buFont typeface="Calibri" panose="020F0502020204030204" pitchFamily="34" charset="0"/>
                <a:buChar char="–"/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Legal issues.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2D44756-1639-4751-FC1A-A2A621280186}"/>
                </a:ext>
              </a:extLst>
            </p:cNvPr>
            <p:cNvSpPr/>
            <p:nvPr/>
          </p:nvSpPr>
          <p:spPr>
            <a:xfrm>
              <a:off x="3134729" y="653854"/>
              <a:ext cx="2487168" cy="902166"/>
            </a:xfrm>
            <a:custGeom>
              <a:avLst/>
              <a:gdLst>
                <a:gd name="connsiteX0" fmla="*/ 0 w 2092761"/>
                <a:gd name="connsiteY0" fmla="*/ 139520 h 837104"/>
                <a:gd name="connsiteX1" fmla="*/ 139520 w 2092761"/>
                <a:gd name="connsiteY1" fmla="*/ 0 h 837104"/>
                <a:gd name="connsiteX2" fmla="*/ 1953241 w 2092761"/>
                <a:gd name="connsiteY2" fmla="*/ 0 h 837104"/>
                <a:gd name="connsiteX3" fmla="*/ 2092761 w 2092761"/>
                <a:gd name="connsiteY3" fmla="*/ 139520 h 837104"/>
                <a:gd name="connsiteX4" fmla="*/ 2092761 w 2092761"/>
                <a:gd name="connsiteY4" fmla="*/ 697584 h 837104"/>
                <a:gd name="connsiteX5" fmla="*/ 1953241 w 2092761"/>
                <a:gd name="connsiteY5" fmla="*/ 837104 h 837104"/>
                <a:gd name="connsiteX6" fmla="*/ 139520 w 2092761"/>
                <a:gd name="connsiteY6" fmla="*/ 837104 h 837104"/>
                <a:gd name="connsiteX7" fmla="*/ 0 w 2092761"/>
                <a:gd name="connsiteY7" fmla="*/ 697584 h 837104"/>
                <a:gd name="connsiteX8" fmla="*/ 0 w 2092761"/>
                <a:gd name="connsiteY8" fmla="*/ 139520 h 837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2761" h="837104">
                  <a:moveTo>
                    <a:pt x="0" y="139520"/>
                  </a:moveTo>
                  <a:cubicBezTo>
                    <a:pt x="0" y="62465"/>
                    <a:pt x="62465" y="0"/>
                    <a:pt x="139520" y="0"/>
                  </a:cubicBezTo>
                  <a:lnTo>
                    <a:pt x="1953241" y="0"/>
                  </a:lnTo>
                  <a:cubicBezTo>
                    <a:pt x="2030296" y="0"/>
                    <a:pt x="2092761" y="62465"/>
                    <a:pt x="2092761" y="139520"/>
                  </a:cubicBezTo>
                  <a:lnTo>
                    <a:pt x="2092761" y="697584"/>
                  </a:lnTo>
                  <a:cubicBezTo>
                    <a:pt x="2092761" y="774639"/>
                    <a:pt x="2030296" y="837104"/>
                    <a:pt x="1953241" y="837104"/>
                  </a:cubicBezTo>
                  <a:lnTo>
                    <a:pt x="139520" y="837104"/>
                  </a:lnTo>
                  <a:cubicBezTo>
                    <a:pt x="62465" y="837104"/>
                    <a:pt x="0" y="774639"/>
                    <a:pt x="0" y="697584"/>
                  </a:cubicBezTo>
                  <a:lnTo>
                    <a:pt x="0" y="13952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432" tIns="40864" rIns="140432" bIns="40864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baseline="0" dirty="0">
                  <a:ln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M&amp;A and Divestiture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9830C6C-01B2-97F8-D496-70B4BA36F165}"/>
                </a:ext>
              </a:extLst>
            </p:cNvPr>
            <p:cNvSpPr/>
            <p:nvPr/>
          </p:nvSpPr>
          <p:spPr>
            <a:xfrm>
              <a:off x="5813809" y="1471611"/>
              <a:ext cx="2487168" cy="2520176"/>
            </a:xfrm>
            <a:custGeom>
              <a:avLst/>
              <a:gdLst>
                <a:gd name="connsiteX0" fmla="*/ 0 w 2092761"/>
                <a:gd name="connsiteY0" fmla="*/ 0 h 2944012"/>
                <a:gd name="connsiteX1" fmla="*/ 2092761 w 2092761"/>
                <a:gd name="connsiteY1" fmla="*/ 0 h 2944012"/>
                <a:gd name="connsiteX2" fmla="*/ 2092761 w 2092761"/>
                <a:gd name="connsiteY2" fmla="*/ 2944012 h 2944012"/>
                <a:gd name="connsiteX3" fmla="*/ 0 w 2092761"/>
                <a:gd name="connsiteY3" fmla="*/ 2944012 h 2944012"/>
                <a:gd name="connsiteX4" fmla="*/ 0 w 2092761"/>
                <a:gd name="connsiteY4" fmla="*/ 0 h 2944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2761" h="2944012">
                  <a:moveTo>
                    <a:pt x="0" y="0"/>
                  </a:moveTo>
                  <a:lnTo>
                    <a:pt x="2092761" y="0"/>
                  </a:lnTo>
                  <a:lnTo>
                    <a:pt x="2092761" y="2944012"/>
                  </a:lnTo>
                  <a:lnTo>
                    <a:pt x="0" y="2944012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182880" rIns="99568" bIns="112014" numCol="1" spcCol="1270" anchor="t" anchorCtr="0">
              <a:noAutofit/>
            </a:bodyPr>
            <a:lstStyle/>
            <a:p>
              <a:pPr marL="228600" lvl="1" indent="-228600" algn="l" defTabSz="711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76BE">
                    <a:lumMod val="40000"/>
                    <a:lumOff val="60000"/>
                  </a:srgb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Process depends on different factors, including national and local labor laws and contracts with labor groups.</a:t>
              </a:r>
            </a:p>
            <a:p>
              <a:pPr marL="228600" lvl="1" indent="-228600" algn="l" defTabSz="711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76BE">
                    <a:lumMod val="40000"/>
                    <a:lumOff val="60000"/>
                  </a:srgb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450" kern="120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Alternatives include asking employees to accept pay cuts or furloughs, voluntary termination, retirement, or reduced work schedules.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41DC157-2E7C-BF13-9EF1-231E99769407}"/>
                </a:ext>
              </a:extLst>
            </p:cNvPr>
            <p:cNvSpPr/>
            <p:nvPr/>
          </p:nvSpPr>
          <p:spPr>
            <a:xfrm>
              <a:off x="5813809" y="653854"/>
              <a:ext cx="2487168" cy="902166"/>
            </a:xfrm>
            <a:custGeom>
              <a:avLst/>
              <a:gdLst>
                <a:gd name="connsiteX0" fmla="*/ 0 w 2092761"/>
                <a:gd name="connsiteY0" fmla="*/ 139520 h 837104"/>
                <a:gd name="connsiteX1" fmla="*/ 139520 w 2092761"/>
                <a:gd name="connsiteY1" fmla="*/ 0 h 837104"/>
                <a:gd name="connsiteX2" fmla="*/ 1953241 w 2092761"/>
                <a:gd name="connsiteY2" fmla="*/ 0 h 837104"/>
                <a:gd name="connsiteX3" fmla="*/ 2092761 w 2092761"/>
                <a:gd name="connsiteY3" fmla="*/ 139520 h 837104"/>
                <a:gd name="connsiteX4" fmla="*/ 2092761 w 2092761"/>
                <a:gd name="connsiteY4" fmla="*/ 697584 h 837104"/>
                <a:gd name="connsiteX5" fmla="*/ 1953241 w 2092761"/>
                <a:gd name="connsiteY5" fmla="*/ 837104 h 837104"/>
                <a:gd name="connsiteX6" fmla="*/ 139520 w 2092761"/>
                <a:gd name="connsiteY6" fmla="*/ 837104 h 837104"/>
                <a:gd name="connsiteX7" fmla="*/ 0 w 2092761"/>
                <a:gd name="connsiteY7" fmla="*/ 697584 h 837104"/>
                <a:gd name="connsiteX8" fmla="*/ 0 w 2092761"/>
                <a:gd name="connsiteY8" fmla="*/ 139520 h 837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2761" h="837104">
                  <a:moveTo>
                    <a:pt x="0" y="139520"/>
                  </a:moveTo>
                  <a:cubicBezTo>
                    <a:pt x="0" y="62465"/>
                    <a:pt x="62465" y="0"/>
                    <a:pt x="139520" y="0"/>
                  </a:cubicBezTo>
                  <a:lnTo>
                    <a:pt x="1953241" y="0"/>
                  </a:lnTo>
                  <a:cubicBezTo>
                    <a:pt x="2030296" y="0"/>
                    <a:pt x="2092761" y="62465"/>
                    <a:pt x="2092761" y="139520"/>
                  </a:cubicBezTo>
                  <a:lnTo>
                    <a:pt x="2092761" y="697584"/>
                  </a:lnTo>
                  <a:cubicBezTo>
                    <a:pt x="2092761" y="774639"/>
                    <a:pt x="2030296" y="837104"/>
                    <a:pt x="1953241" y="837104"/>
                  </a:cubicBezTo>
                  <a:lnTo>
                    <a:pt x="139520" y="837104"/>
                  </a:lnTo>
                  <a:cubicBezTo>
                    <a:pt x="62465" y="837104"/>
                    <a:pt x="0" y="774639"/>
                    <a:pt x="0" y="697584"/>
                  </a:cubicBezTo>
                  <a:lnTo>
                    <a:pt x="0" y="139520"/>
                  </a:lnTo>
                  <a:close/>
                </a:path>
              </a:pathLst>
            </a:custGeom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432" tIns="40864" rIns="140432" bIns="40864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baseline="0" dirty="0">
                  <a:ln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Reduction in Force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164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0"/>
            <a:ext cx="6343650" cy="857250"/>
          </a:xfrm>
        </p:spPr>
        <p:txBody>
          <a:bodyPr/>
          <a:lstStyle/>
          <a:p>
            <a:pPr algn="r" eaLnBrk="1" hangingPunct="1"/>
            <a:r>
              <a:rPr lang="en-US" altLang="en-US" sz="2700" dirty="0">
                <a:solidFill>
                  <a:schemeClr val="tx2"/>
                </a:solidFill>
              </a:rPr>
              <a:t>Workforce Planning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000750" y="4767263"/>
            <a:ext cx="1600200" cy="273844"/>
          </a:xfrm>
        </p:spPr>
        <p:txBody>
          <a:bodyPr/>
          <a:lstStyle/>
          <a:p>
            <a:fld id="{8CA8A338-4E0D-415B-A76D-902D72CB77C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485900" y="4767262"/>
            <a:ext cx="1600200" cy="273844"/>
          </a:xfrm>
        </p:spPr>
        <p:txBody>
          <a:bodyPr/>
          <a:lstStyle/>
          <a:p>
            <a:r>
              <a:rPr lang="en-US"/>
              <a:t>© SHRM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E5653E-50A6-4FAB-A3BC-F6B734BAC4FF}"/>
              </a:ext>
            </a:extLst>
          </p:cNvPr>
          <p:cNvSpPr txBox="1"/>
          <p:nvPr/>
        </p:nvSpPr>
        <p:spPr>
          <a:xfrm>
            <a:off x="1314450" y="914400"/>
            <a:ext cx="60007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/>
              <a:t>Workforce Management</a:t>
            </a:r>
          </a:p>
          <a:p>
            <a:pPr marL="685800" lvl="1" indent="-342900">
              <a:buFont typeface="+mj-lt"/>
              <a:buAutoNum type="alphaUcPeriod"/>
            </a:pPr>
            <a:r>
              <a:rPr lang="en-US" sz="1800" dirty="0"/>
              <a:t>Workforce Planning</a:t>
            </a:r>
          </a:p>
          <a:p>
            <a:pPr marL="1028700" lvl="2" indent="-342900">
              <a:buFont typeface="+mj-lt"/>
              <a:buAutoNum type="alphaLcParenR"/>
            </a:pPr>
            <a:r>
              <a:rPr lang="en-US" sz="1800" dirty="0"/>
              <a:t>Workforce Analysis</a:t>
            </a:r>
          </a:p>
          <a:p>
            <a:pPr marL="1414463" lvl="3" indent="-385763">
              <a:buFont typeface="+mj-lt"/>
              <a:buAutoNum type="romanLcPeriod"/>
            </a:pPr>
            <a:r>
              <a:rPr lang="en-US" sz="1800" dirty="0"/>
              <a:t>Supply</a:t>
            </a:r>
          </a:p>
          <a:p>
            <a:pPr marL="1414463" lvl="3" indent="-385763">
              <a:buFont typeface="+mj-lt"/>
              <a:buAutoNum type="romanLcPeriod"/>
            </a:pPr>
            <a:r>
              <a:rPr lang="en-US" sz="1800" dirty="0"/>
              <a:t>Demand</a:t>
            </a:r>
          </a:p>
          <a:p>
            <a:pPr marL="1414463" lvl="3" indent="-385763">
              <a:buFont typeface="+mj-lt"/>
              <a:buAutoNum type="romanLcPeriod"/>
            </a:pPr>
            <a:r>
              <a:rPr lang="en-US" sz="1800" dirty="0"/>
              <a:t>Gap</a:t>
            </a:r>
          </a:p>
          <a:p>
            <a:pPr marL="1414463" lvl="3" indent="-385763">
              <a:buFont typeface="+mj-lt"/>
              <a:buAutoNum type="romanLcPeriod"/>
            </a:pPr>
            <a:r>
              <a:rPr lang="en-US" sz="1800" dirty="0"/>
              <a:t>Solution</a:t>
            </a:r>
          </a:p>
          <a:p>
            <a:pPr marL="1028700" lvl="2" indent="-342900">
              <a:buFont typeface="+mj-lt"/>
              <a:buAutoNum type="alphaLcParenR"/>
            </a:pPr>
            <a:r>
              <a:rPr lang="en-US" sz="1800" dirty="0"/>
              <a:t>Staffing Plan</a:t>
            </a:r>
          </a:p>
          <a:p>
            <a:pPr marL="685800" lvl="1" indent="-342900">
              <a:buFont typeface="+mj-lt"/>
              <a:buAutoNum type="alphaUcPeriod"/>
            </a:pPr>
            <a:r>
              <a:rPr lang="en-US" sz="1800" dirty="0"/>
              <a:t>Talent Management</a:t>
            </a:r>
          </a:p>
          <a:p>
            <a:pPr marL="1028700" lvl="2" indent="-342900">
              <a:buFont typeface="+mj-lt"/>
              <a:buAutoNum type="alphaLcParenR"/>
            </a:pPr>
            <a:r>
              <a:rPr lang="en-US" sz="1800" dirty="0"/>
              <a:t>Succession Planning</a:t>
            </a:r>
          </a:p>
          <a:p>
            <a:pPr marL="685800" lvl="1" indent="-342900">
              <a:buFont typeface="+mj-lt"/>
              <a:buAutoNum type="alphaUcPeriod"/>
            </a:pPr>
            <a:r>
              <a:rPr lang="en-US" sz="1800" dirty="0"/>
              <a:t>Knowledge Management</a:t>
            </a:r>
          </a:p>
        </p:txBody>
      </p:sp>
      <p:pic>
        <p:nvPicPr>
          <p:cNvPr id="1026" name="Picture 2" descr="Bitmoji Image">
            <a:extLst>
              <a:ext uri="{FF2B5EF4-FFF2-40B4-BE49-F238E27FC236}">
                <a16:creationId xmlns:a16="http://schemas.microsoft.com/office/drawing/2014/main" id="{C76DEAE4-E501-49A0-B9D3-096794110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71950" y="1714500"/>
            <a:ext cx="2901346" cy="284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492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D47CE0-2BCE-C68D-3202-6A9DB95DF8A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Talent Management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7C8F2D-DD80-802A-57DC-8B8F26FD8105}"/>
              </a:ext>
            </a:extLst>
          </p:cNvPr>
          <p:cNvSpPr txBox="1"/>
          <p:nvPr/>
        </p:nvSpPr>
        <p:spPr>
          <a:xfrm>
            <a:off x="1336446" y="1063869"/>
            <a:ext cx="6471108" cy="1021556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r>
              <a:rPr lang="en-US" sz="1800" dirty="0"/>
              <a:t>Development/integration of HR processes that retain knowledge, skills, and abilities of employees to meet current and future organizational needs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C6A8D3-441F-0358-20F6-8CB63816BECB}"/>
              </a:ext>
            </a:extLst>
          </p:cNvPr>
          <p:cNvSpPr txBox="1"/>
          <p:nvPr/>
        </p:nvSpPr>
        <p:spPr>
          <a:xfrm>
            <a:off x="1336446" y="2331612"/>
            <a:ext cx="68773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b="1" dirty="0"/>
              <a:t>Talent management decisions: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800" dirty="0">
                <a:ea typeface="+mn-ea"/>
                <a:cs typeface="Arial" panose="020B0604020202020204" pitchFamily="34" charset="0"/>
              </a:rPr>
              <a:t>Understanding implications of organization’s business strategy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800" dirty="0">
                <a:ea typeface="+mn-ea"/>
                <a:cs typeface="Arial" panose="020B0604020202020204" pitchFamily="34" charset="0"/>
              </a:rPr>
              <a:t>Tracking external conditions that affect talent availability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800" dirty="0">
                <a:ea typeface="+mn-ea"/>
                <a:cs typeface="Arial" panose="020B0604020202020204" pitchFamily="34" charset="0"/>
              </a:rPr>
              <a:t>Reflecting organization’s values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800" dirty="0">
                <a:ea typeface="+mn-ea"/>
                <a:cs typeface="Arial" panose="020B0604020202020204" pitchFamily="34" charset="0"/>
              </a:rPr>
              <a:t>Committing to creating a positive workplace and engaged workforce</a:t>
            </a:r>
          </a:p>
        </p:txBody>
      </p:sp>
    </p:spTree>
    <p:extLst>
      <p:ext uri="{BB962C8B-B14F-4D97-AF65-F5344CB8AC3E}">
        <p14:creationId xmlns:p14="http://schemas.microsoft.com/office/powerpoint/2010/main" val="825538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F803D0-0EC3-7AF4-2C05-19579F11B43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Talent Pools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DDB959BF-A1F5-0B23-C012-8919C81F0969}"/>
              </a:ext>
            </a:extLst>
          </p:cNvPr>
          <p:cNvSpPr txBox="1">
            <a:spLocks/>
          </p:cNvSpPr>
          <p:nvPr/>
        </p:nvSpPr>
        <p:spPr>
          <a:xfrm>
            <a:off x="1339851" y="1070903"/>
            <a:ext cx="6473952" cy="10241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137160" tIns="68580" anchor="t">
            <a:normAutofit lnSpcReduction="10000"/>
          </a:bodyPr>
          <a:lstStyle>
            <a:lvl1pPr marL="18288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▪"/>
              <a:tabLst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▪"/>
              <a:tabLst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8639" indent="-98225" algn="l" defTabSz="257168" rtl="0" eaLnBrk="1" latinLnBrk="0" hangingPunct="1">
              <a:spcBef>
                <a:spcPct val="20000"/>
              </a:spcBef>
              <a:buFont typeface="Arial"/>
              <a:buChar char="–"/>
              <a:defRPr sz="5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17" indent="-93760" algn="l" defTabSz="257168" rtl="0" eaLnBrk="1" latinLnBrk="0" hangingPunct="1">
              <a:spcBef>
                <a:spcPct val="20000"/>
              </a:spcBef>
              <a:buFont typeface="Arial"/>
              <a:buChar char="»"/>
              <a:defRPr sz="5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28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596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65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34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Font typeface="Arial"/>
              <a:buNone/>
            </a:pPr>
            <a:r>
              <a:rPr lang="en-US" sz="1800" dirty="0"/>
              <a:t>Employees who meet a formal set of identification criteria (such as high-potential employees or potential global assignees)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A753B2-955E-B3E0-9F18-97C05D3CF390}"/>
              </a:ext>
            </a:extLst>
          </p:cNvPr>
          <p:cNvSpPr txBox="1"/>
          <p:nvPr/>
        </p:nvSpPr>
        <p:spPr>
          <a:xfrm>
            <a:off x="1339851" y="2245965"/>
            <a:ext cx="6876288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600" dirty="0">
                <a:ea typeface="+mn-ea"/>
                <a:cs typeface="Arial" panose="020B0604020202020204" pitchFamily="34" charset="0"/>
              </a:rPr>
              <a:t>Represent an essential component of strategic business planning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600" dirty="0">
                <a:ea typeface="+mn-ea"/>
                <a:cs typeface="Arial" panose="020B0604020202020204" pitchFamily="34" charset="0"/>
              </a:rPr>
              <a:t>Help target employee and career development efforts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600" dirty="0">
                <a:ea typeface="+mn-ea"/>
                <a:cs typeface="Arial" panose="020B0604020202020204" pitchFamily="34" charset="0"/>
              </a:rPr>
              <a:t>Can be useful in international assignment planning and deployment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600" dirty="0">
                <a:ea typeface="+mn-ea"/>
                <a:cs typeface="Arial" panose="020B0604020202020204" pitchFamily="34" charset="0"/>
              </a:rPr>
              <a:t>Represent a valuable resource during crisis management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600" dirty="0">
                <a:ea typeface="+mn-ea"/>
                <a:cs typeface="Arial" panose="020B0604020202020204" pitchFamily="34" charset="0"/>
              </a:rPr>
              <a:t>Can help identify and recognize solid performers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600" dirty="0">
                <a:ea typeface="+mn-ea"/>
                <a:cs typeface="Arial" panose="020B0604020202020204" pitchFamily="34" charset="0"/>
              </a:rPr>
              <a:t>May help in compensation decisions</a:t>
            </a:r>
          </a:p>
          <a:p>
            <a:pPr marL="228600" lvl="1" indent="-228600" defTabSz="7112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  <a:tabLst>
                <a:tab pos="0" algn="l"/>
                <a:tab pos="228600" algn="l"/>
                <a:tab pos="434975" algn="l"/>
                <a:tab pos="693738" algn="l"/>
                <a:tab pos="901700" algn="l"/>
                <a:tab pos="1108075" algn="l"/>
                <a:tab pos="1316038" algn="l"/>
                <a:tab pos="1574800" algn="l"/>
                <a:tab pos="1782763" algn="l"/>
                <a:tab pos="2743200" algn="ctr"/>
                <a:tab pos="5486400" algn="r"/>
              </a:tabLst>
            </a:pPr>
            <a:r>
              <a:rPr lang="en-US" sz="1600" dirty="0">
                <a:ea typeface="+mn-ea"/>
                <a:cs typeface="Arial" panose="020B0604020202020204" pitchFamily="34" charset="0"/>
              </a:rPr>
              <a:t>Contribute to effective knowledge management</a:t>
            </a:r>
          </a:p>
        </p:txBody>
      </p:sp>
    </p:spTree>
    <p:extLst>
      <p:ext uri="{BB962C8B-B14F-4D97-AF65-F5344CB8AC3E}">
        <p14:creationId xmlns:p14="http://schemas.microsoft.com/office/powerpoint/2010/main" val="40964182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F45E4D-AB47-74F2-D681-24021D3F6B1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Succession Planning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B27D272-10BC-12A6-0C9B-0645ADE35020}"/>
              </a:ext>
            </a:extLst>
          </p:cNvPr>
          <p:cNvGrpSpPr/>
          <p:nvPr/>
        </p:nvGrpSpPr>
        <p:grpSpPr>
          <a:xfrm>
            <a:off x="981995" y="1133155"/>
            <a:ext cx="6719781" cy="3297495"/>
            <a:chOff x="1835944" y="1157288"/>
            <a:chExt cx="5486400" cy="329749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ADFEEDE9-3EA4-9EF8-D397-8A0EDBFB4E2C}"/>
                </a:ext>
              </a:extLst>
            </p:cNvPr>
            <p:cNvSpPr/>
            <p:nvPr/>
          </p:nvSpPr>
          <p:spPr>
            <a:xfrm>
              <a:off x="1893094" y="1243012"/>
              <a:ext cx="5429250" cy="68580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0" tIns="38100" rIns="38100" bIns="38100" numCol="1" spcCol="1270" anchor="ctr" anchorCtr="0">
              <a:noAutofit/>
            </a:bodyPr>
            <a:lstStyle/>
            <a:p>
              <a:pPr lvl="0" algn="l" defTabSz="666750"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Identify and develop high-potential employees for positions critical to future needs.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9288D042-3676-F789-9986-64F22F2279A4}"/>
                </a:ext>
              </a:extLst>
            </p:cNvPr>
            <p:cNvSpPr/>
            <p:nvPr/>
          </p:nvSpPr>
          <p:spPr>
            <a:xfrm>
              <a:off x="1893094" y="2055555"/>
              <a:ext cx="5429250" cy="68580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0" tIns="38100" rIns="38100" bIns="38100" numCol="1" spcCol="1270" anchor="ctr" anchorCtr="0">
              <a:noAutofit/>
            </a:bodyPr>
            <a:lstStyle/>
            <a:p>
              <a:pPr lvl="0" algn="l" defTabSz="666750"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Applies throughout the organization, not just to senior management.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81891E1-B747-1F68-69BB-D525DA038F66}"/>
                </a:ext>
              </a:extLst>
            </p:cNvPr>
            <p:cNvSpPr/>
            <p:nvPr/>
          </p:nvSpPr>
          <p:spPr>
            <a:xfrm>
              <a:off x="1893094" y="2868870"/>
              <a:ext cx="5429250" cy="68580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0" tIns="38100" rIns="38100" bIns="38100" numCol="1" spcCol="1270" anchor="ctr" anchorCtr="0">
              <a:noAutofit/>
            </a:bodyPr>
            <a:lstStyle/>
            <a:p>
              <a:pPr lvl="0" algn="l" defTabSz="666750"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Must be aligned with career management, training and learning, and performance management.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02F83359-D5D1-C9E9-2127-F06408BF00E0}"/>
                </a:ext>
              </a:extLst>
            </p:cNvPr>
            <p:cNvSpPr/>
            <p:nvPr/>
          </p:nvSpPr>
          <p:spPr>
            <a:xfrm>
              <a:off x="1893094" y="3682184"/>
              <a:ext cx="5429250" cy="728762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0" tIns="38100" rIns="38100" bIns="38100" numCol="1" spcCol="1270" anchor="ctr" anchorCtr="0">
              <a:noAutofit/>
            </a:bodyPr>
            <a:lstStyle/>
            <a:p>
              <a:pPr lvl="0" algn="l" defTabSz="666750"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Focuses on long-range needs and cultivation of talent (unlike </a:t>
              </a:r>
              <a:r>
                <a:rPr lang="en-US" sz="1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replacement planning,</a:t>
              </a:r>
              <a:r>
                <a:rPr lang="en-US" sz="160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which focuses on immediate needs).</a:t>
              </a:r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95EDC956-618E-8587-A130-4DD8EE2EA414}"/>
                </a:ext>
              </a:extLst>
            </p:cNvPr>
            <p:cNvSpPr/>
            <p:nvPr/>
          </p:nvSpPr>
          <p:spPr>
            <a:xfrm rot="5400000">
              <a:off x="1721644" y="1271588"/>
              <a:ext cx="857250" cy="628650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95CCA2DC-0698-3C85-ED41-CD9C69D359B9}"/>
                </a:ext>
              </a:extLst>
            </p:cNvPr>
            <p:cNvSpPr/>
            <p:nvPr/>
          </p:nvSpPr>
          <p:spPr>
            <a:xfrm rot="5400000">
              <a:off x="1721644" y="2085002"/>
              <a:ext cx="857250" cy="628650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3D82F384-8844-4530-626B-4E9FB6B1764E}"/>
                </a:ext>
              </a:extLst>
            </p:cNvPr>
            <p:cNvSpPr/>
            <p:nvPr/>
          </p:nvSpPr>
          <p:spPr>
            <a:xfrm rot="5400000">
              <a:off x="1721644" y="2898417"/>
              <a:ext cx="857250" cy="628650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7503FB14-BEDB-8623-9A95-2528E4643DF7}"/>
                </a:ext>
              </a:extLst>
            </p:cNvPr>
            <p:cNvSpPr/>
            <p:nvPr/>
          </p:nvSpPr>
          <p:spPr>
            <a:xfrm rot="5400000">
              <a:off x="1721644" y="3711833"/>
              <a:ext cx="857250" cy="628650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6461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E21350-8514-6DE0-B3C1-BAE6BB98243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/>
              <a:t>Ingredients for Effective</a:t>
            </a:r>
          </a:p>
          <a:p>
            <a:r>
              <a:rPr lang="en-US" dirty="0"/>
              <a:t>Succession Planning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31F630-D720-7BC6-160B-4B7CA84BD64F}"/>
              </a:ext>
            </a:extLst>
          </p:cNvPr>
          <p:cNvGrpSpPr/>
          <p:nvPr/>
        </p:nvGrpSpPr>
        <p:grpSpPr>
          <a:xfrm>
            <a:off x="943358" y="840464"/>
            <a:ext cx="6893605" cy="3785319"/>
            <a:chOff x="957724" y="1678825"/>
            <a:chExt cx="7434872" cy="4488884"/>
          </a:xfrm>
        </p:grpSpPr>
        <p:sp>
          <p:nvSpPr>
            <p:cNvPr id="27654" name="Oval 27653">
              <a:extLst>
                <a:ext uri="{FF2B5EF4-FFF2-40B4-BE49-F238E27FC236}">
                  <a16:creationId xmlns:a16="http://schemas.microsoft.com/office/drawing/2014/main" id="{79DCED71-4AB0-3108-90FD-5C368006F58C}"/>
                </a:ext>
              </a:extLst>
            </p:cNvPr>
            <p:cNvSpPr/>
            <p:nvPr/>
          </p:nvSpPr>
          <p:spPr>
            <a:xfrm>
              <a:off x="3276600" y="4038600"/>
              <a:ext cx="2416791" cy="2129109"/>
            </a:xfrm>
            <a:prstGeom prst="ellipse">
              <a:avLst/>
            </a:prstGeom>
            <a:solidFill>
              <a:schemeClr val="tx2"/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en-US" sz="1800" b="1" u="none" kern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Success components</a:t>
              </a:r>
            </a:p>
          </p:txBody>
        </p:sp>
        <p:sp>
          <p:nvSpPr>
            <p:cNvPr id="10" name="Left Arrow 10">
              <a:extLst>
                <a:ext uri="{FF2B5EF4-FFF2-40B4-BE49-F238E27FC236}">
                  <a16:creationId xmlns:a16="http://schemas.microsoft.com/office/drawing/2014/main" id="{C0674B1D-FBA6-A2AD-541A-89A955211752}"/>
                </a:ext>
              </a:extLst>
            </p:cNvPr>
            <p:cNvSpPr/>
            <p:nvPr/>
          </p:nvSpPr>
          <p:spPr>
            <a:xfrm rot="10741233">
              <a:off x="1549430" y="4886583"/>
              <a:ext cx="1632516" cy="505608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1A3B67">
                <a:alpha val="60000"/>
              </a:srgb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653" name="Rounded Rectangle 7">
              <a:extLst>
                <a:ext uri="{FF2B5EF4-FFF2-40B4-BE49-F238E27FC236}">
                  <a16:creationId xmlns:a16="http://schemas.microsoft.com/office/drawing/2014/main" id="{2A272026-5089-08AE-F725-5E37F7303D3C}"/>
                </a:ext>
              </a:extLst>
            </p:cNvPr>
            <p:cNvSpPr/>
            <p:nvPr/>
          </p:nvSpPr>
          <p:spPr>
            <a:xfrm>
              <a:off x="957724" y="4685699"/>
              <a:ext cx="1183649" cy="935280"/>
            </a:xfrm>
            <a:prstGeom prst="roundRect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u="none" kern="1200" dirty="0">
                  <a:latin typeface="Arial" panose="020B0604020202020204" pitchFamily="34" charset="0"/>
                  <a:cs typeface="Arial" panose="020B0604020202020204" pitchFamily="34" charset="0"/>
                </a:rPr>
                <a:t>Visible support</a:t>
              </a:r>
            </a:p>
          </p:txBody>
        </p:sp>
        <p:sp>
          <p:nvSpPr>
            <p:cNvPr id="42" name="Left Arrow 12">
              <a:extLst>
                <a:ext uri="{FF2B5EF4-FFF2-40B4-BE49-F238E27FC236}">
                  <a16:creationId xmlns:a16="http://schemas.microsoft.com/office/drawing/2014/main" id="{2A03EADD-8C80-BD4F-F552-C046733B1E57}"/>
                </a:ext>
              </a:extLst>
            </p:cNvPr>
            <p:cNvSpPr/>
            <p:nvPr/>
          </p:nvSpPr>
          <p:spPr>
            <a:xfrm rot="12600000">
              <a:off x="1754093" y="3911238"/>
              <a:ext cx="1691217" cy="505608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1A3B67">
                <a:alpha val="60000"/>
              </a:srgb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649" name="Rounded Rectangle 10">
              <a:extLst>
                <a:ext uri="{FF2B5EF4-FFF2-40B4-BE49-F238E27FC236}">
                  <a16:creationId xmlns:a16="http://schemas.microsoft.com/office/drawing/2014/main" id="{78355C76-F9E9-6261-435D-8B8CC0C0C942}"/>
                </a:ext>
              </a:extLst>
            </p:cNvPr>
            <p:cNvSpPr/>
            <p:nvPr/>
          </p:nvSpPr>
          <p:spPr>
            <a:xfrm>
              <a:off x="1069554" y="3273597"/>
              <a:ext cx="1595657" cy="935280"/>
            </a:xfrm>
            <a:prstGeom prst="roundRect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u="none" kern="1200" dirty="0">
                  <a:latin typeface="Arial" panose="020B0604020202020204" pitchFamily="34" charset="0"/>
                  <a:cs typeface="Arial" panose="020B0604020202020204" pitchFamily="34" charset="0"/>
                </a:rPr>
                <a:t>Leadership criteria</a:t>
              </a:r>
            </a:p>
          </p:txBody>
        </p:sp>
        <p:sp>
          <p:nvSpPr>
            <p:cNvPr id="44" name="Left Arrow 14">
              <a:extLst>
                <a:ext uri="{FF2B5EF4-FFF2-40B4-BE49-F238E27FC236}">
                  <a16:creationId xmlns:a16="http://schemas.microsoft.com/office/drawing/2014/main" id="{CA56E29B-BD1F-D5AB-CB9A-2D2F41AE5693}"/>
                </a:ext>
              </a:extLst>
            </p:cNvPr>
            <p:cNvSpPr/>
            <p:nvPr/>
          </p:nvSpPr>
          <p:spPr>
            <a:xfrm rot="14400000">
              <a:off x="2441643" y="3025280"/>
              <a:ext cx="1758673" cy="505608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1A3B67">
                <a:alpha val="60000"/>
              </a:srgb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3" name="Rounded Rectangle 13">
              <a:extLst>
                <a:ext uri="{FF2B5EF4-FFF2-40B4-BE49-F238E27FC236}">
                  <a16:creationId xmlns:a16="http://schemas.microsoft.com/office/drawing/2014/main" id="{80714867-B0D9-DED4-0007-2483896F5C73}"/>
                </a:ext>
              </a:extLst>
            </p:cNvPr>
            <p:cNvSpPr/>
            <p:nvPr/>
          </p:nvSpPr>
          <p:spPr>
            <a:xfrm>
              <a:off x="2289487" y="2048916"/>
              <a:ext cx="1183649" cy="935280"/>
            </a:xfrm>
            <a:prstGeom prst="roundRect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u="none" kern="1200" dirty="0">
                  <a:latin typeface="Arial" panose="020B0604020202020204" pitchFamily="34" charset="0"/>
                  <a:cs typeface="Arial" panose="020B0604020202020204" pitchFamily="34" charset="0"/>
                </a:rPr>
                <a:t>Defined plan</a:t>
              </a:r>
            </a:p>
          </p:txBody>
        </p:sp>
        <p:sp>
          <p:nvSpPr>
            <p:cNvPr id="46" name="Left Arrow 16">
              <a:extLst>
                <a:ext uri="{FF2B5EF4-FFF2-40B4-BE49-F238E27FC236}">
                  <a16:creationId xmlns:a16="http://schemas.microsoft.com/office/drawing/2014/main" id="{FA2BBEDC-2321-805D-1EEF-21EC6C8773EA}"/>
                </a:ext>
              </a:extLst>
            </p:cNvPr>
            <p:cNvSpPr/>
            <p:nvPr/>
          </p:nvSpPr>
          <p:spPr>
            <a:xfrm rot="16200000">
              <a:off x="3590962" y="2787694"/>
              <a:ext cx="1788068" cy="505608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1A3B67">
                <a:alpha val="60000"/>
              </a:srgb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1" name="Rounded Rectangle 16">
              <a:extLst>
                <a:ext uri="{FF2B5EF4-FFF2-40B4-BE49-F238E27FC236}">
                  <a16:creationId xmlns:a16="http://schemas.microsoft.com/office/drawing/2014/main" id="{CB041601-2794-E2CD-2821-73792064655E}"/>
                </a:ext>
              </a:extLst>
            </p:cNvPr>
            <p:cNvSpPr/>
            <p:nvPr/>
          </p:nvSpPr>
          <p:spPr>
            <a:xfrm>
              <a:off x="3731936" y="1678825"/>
              <a:ext cx="1506119" cy="935280"/>
            </a:xfrm>
            <a:prstGeom prst="roundRect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u="none" kern="1200" dirty="0">
                  <a:latin typeface="Arial" panose="020B0604020202020204" pitchFamily="34" charset="0"/>
                  <a:cs typeface="Arial" panose="020B0604020202020204" pitchFamily="34" charset="0"/>
                </a:rPr>
                <a:t>Simple, measurable process</a:t>
              </a:r>
            </a:p>
          </p:txBody>
        </p:sp>
        <p:sp>
          <p:nvSpPr>
            <p:cNvPr id="48" name="Left Arrow 18">
              <a:extLst>
                <a:ext uri="{FF2B5EF4-FFF2-40B4-BE49-F238E27FC236}">
                  <a16:creationId xmlns:a16="http://schemas.microsoft.com/office/drawing/2014/main" id="{D03A7595-2ED4-796E-C3A4-7880CDC260AB}"/>
                </a:ext>
              </a:extLst>
            </p:cNvPr>
            <p:cNvSpPr/>
            <p:nvPr/>
          </p:nvSpPr>
          <p:spPr>
            <a:xfrm rot="18247135">
              <a:off x="4808896" y="3112257"/>
              <a:ext cx="1879396" cy="505608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1A3B67">
                <a:alpha val="60000"/>
              </a:srgb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9" name="Rounded Rectangle 19">
              <a:extLst>
                <a:ext uri="{FF2B5EF4-FFF2-40B4-BE49-F238E27FC236}">
                  <a16:creationId xmlns:a16="http://schemas.microsoft.com/office/drawing/2014/main" id="{776B0534-B9B2-CF8B-27FD-BDB4A9CAB21C}"/>
                </a:ext>
              </a:extLst>
            </p:cNvPr>
            <p:cNvSpPr/>
            <p:nvPr/>
          </p:nvSpPr>
          <p:spPr>
            <a:xfrm>
              <a:off x="5437715" y="2119468"/>
              <a:ext cx="1873773" cy="935280"/>
            </a:xfrm>
            <a:prstGeom prst="roundRect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u="none" kern="1200" dirty="0">
                  <a:latin typeface="Arial" panose="020B0604020202020204" pitchFamily="34" charset="0"/>
                  <a:cs typeface="Arial" panose="020B0604020202020204" pitchFamily="34" charset="0"/>
                </a:rPr>
                <a:t>Alignment to organizational culture</a:t>
              </a:r>
            </a:p>
          </p:txBody>
        </p:sp>
        <p:sp>
          <p:nvSpPr>
            <p:cNvPr id="50" name="Left Arrow 20">
              <a:extLst>
                <a:ext uri="{FF2B5EF4-FFF2-40B4-BE49-F238E27FC236}">
                  <a16:creationId xmlns:a16="http://schemas.microsoft.com/office/drawing/2014/main" id="{7A425A72-F8D2-AEA3-66B6-D6532105DE45}"/>
                </a:ext>
              </a:extLst>
            </p:cNvPr>
            <p:cNvSpPr/>
            <p:nvPr/>
          </p:nvSpPr>
          <p:spPr>
            <a:xfrm rot="19800000">
              <a:off x="5505762" y="3928234"/>
              <a:ext cx="1691217" cy="505608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1A3B67">
                <a:alpha val="60000"/>
              </a:srgb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7" name="Rounded Rectangle 22">
              <a:extLst>
                <a:ext uri="{FF2B5EF4-FFF2-40B4-BE49-F238E27FC236}">
                  <a16:creationId xmlns:a16="http://schemas.microsoft.com/office/drawing/2014/main" id="{42895D8C-9654-EDC8-7DCE-D3AA6A733B69}"/>
                </a:ext>
              </a:extLst>
            </p:cNvPr>
            <p:cNvSpPr/>
            <p:nvPr/>
          </p:nvSpPr>
          <p:spPr>
            <a:xfrm>
              <a:off x="6198950" y="3290593"/>
              <a:ext cx="1972392" cy="935280"/>
            </a:xfrm>
            <a:prstGeom prst="roundRect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u="none" kern="1200" dirty="0">
                  <a:latin typeface="Arial" panose="020B0604020202020204" pitchFamily="34" charset="0"/>
                  <a:cs typeface="Arial" panose="020B0604020202020204" pitchFamily="34" charset="0"/>
                </a:rPr>
                <a:t>Leadership development plus more</a:t>
              </a:r>
            </a:p>
          </p:txBody>
        </p:sp>
        <p:sp>
          <p:nvSpPr>
            <p:cNvPr id="52" name="Left Arrow 22">
              <a:extLst>
                <a:ext uri="{FF2B5EF4-FFF2-40B4-BE49-F238E27FC236}">
                  <a16:creationId xmlns:a16="http://schemas.microsoft.com/office/drawing/2014/main" id="{DB4D64B9-11C1-D628-1B07-F3964C84F203}"/>
                </a:ext>
              </a:extLst>
            </p:cNvPr>
            <p:cNvSpPr/>
            <p:nvPr/>
          </p:nvSpPr>
          <p:spPr>
            <a:xfrm>
              <a:off x="5789548" y="4850350"/>
              <a:ext cx="1652138" cy="505608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1A3B67">
                <a:alpha val="60000"/>
              </a:srgb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5" name="Rounded Rectangle 25">
              <a:extLst>
                <a:ext uri="{FF2B5EF4-FFF2-40B4-BE49-F238E27FC236}">
                  <a16:creationId xmlns:a16="http://schemas.microsoft.com/office/drawing/2014/main" id="{9FBEDA32-D5FB-4D31-B295-D44D0A852CD8}"/>
                </a:ext>
              </a:extLst>
            </p:cNvPr>
            <p:cNvSpPr/>
            <p:nvPr/>
          </p:nvSpPr>
          <p:spPr>
            <a:xfrm>
              <a:off x="6518823" y="4635513"/>
              <a:ext cx="1873773" cy="935280"/>
            </a:xfrm>
            <a:prstGeom prst="roundRect">
              <a:avLst/>
            </a:prstGeom>
            <a:solidFill>
              <a:srgbClr val="CDD1DF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u="none" kern="1200" dirty="0">
                  <a:latin typeface="Arial" panose="020B0604020202020204" pitchFamily="34" charset="0"/>
                  <a:cs typeface="Arial" panose="020B0604020202020204" pitchFamily="34" charset="0"/>
                </a:rPr>
                <a:t>Organizational priority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9283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F9AEA-4943-2DA7-6C96-485EBEFE3B0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Nine-Box Grid</a:t>
            </a:r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D2BB603A-61E3-271C-474C-F3471AE3FF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65422"/>
              </p:ext>
            </p:extLst>
          </p:nvPr>
        </p:nvGraphicFramePr>
        <p:xfrm>
          <a:off x="310055" y="908476"/>
          <a:ext cx="7562706" cy="363855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832133">
                  <a:extLst>
                    <a:ext uri="{9D8B030D-6E8A-4147-A177-3AD203B41FA5}">
                      <a16:colId xmlns:a16="http://schemas.microsoft.com/office/drawing/2014/main" val="4156732988"/>
                    </a:ext>
                  </a:extLst>
                </a:gridCol>
                <a:gridCol w="2011436">
                  <a:extLst>
                    <a:ext uri="{9D8B030D-6E8A-4147-A177-3AD203B41FA5}">
                      <a16:colId xmlns:a16="http://schemas.microsoft.com/office/drawing/2014/main" val="3930410690"/>
                    </a:ext>
                  </a:extLst>
                </a:gridCol>
                <a:gridCol w="2166161">
                  <a:extLst>
                    <a:ext uri="{9D8B030D-6E8A-4147-A177-3AD203B41FA5}">
                      <a16:colId xmlns:a16="http://schemas.microsoft.com/office/drawing/2014/main" val="157470532"/>
                    </a:ext>
                  </a:extLst>
                </a:gridCol>
                <a:gridCol w="2552976">
                  <a:extLst>
                    <a:ext uri="{9D8B030D-6E8A-4147-A177-3AD203B41FA5}">
                      <a16:colId xmlns:a16="http://schemas.microsoft.com/office/drawing/2014/main" val="1791599266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Under Performance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Effective Performance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Outstanding Performance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25458489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r>
                        <a:rPr lang="en-US" sz="1200" b="1" dirty="0"/>
                        <a:t>High Potential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5: </a:t>
                      </a:r>
                      <a:r>
                        <a:rPr lang="en-US" sz="1200" dirty="0"/>
                        <a:t>Seasoned professional capable of expanded role, but may be experiencing problems that require coaching and mentoring.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2:</a:t>
                      </a:r>
                      <a:r>
                        <a:rPr lang="en-US" sz="1200" dirty="0"/>
                        <a:t> Does extremely well at current job with potential to do more; give stretch assignments to help prepare for next level.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1:</a:t>
                      </a:r>
                      <a:r>
                        <a:rPr lang="en-US" sz="1200" dirty="0"/>
                        <a:t> Consistently performs well in a variety of assignments; superstar employee. Big picture thinker; problem solver; self motivated.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7405389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r>
                        <a:rPr lang="en-US" sz="1200" b="1" dirty="0"/>
                        <a:t>Medium Potential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8:</a:t>
                      </a:r>
                      <a:r>
                        <a:rPr lang="en-US" sz="1200" dirty="0"/>
                        <a:t> With coaching, could progress within level; focus on stretch goals for this employee.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6:</a:t>
                      </a:r>
                      <a:r>
                        <a:rPr lang="en-US" sz="1200" dirty="0"/>
                        <a:t> May be considered for job enlargement at the same level, but may need coaching in several areas, including people management.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3:</a:t>
                      </a:r>
                      <a:r>
                        <a:rPr lang="en-US" sz="1200" dirty="0"/>
                        <a:t> Current role may still provide opportunity for growth/development; focused on tactical; focus should be on helping improve strategic thinking.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96140809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r>
                        <a:rPr lang="en-US" sz="1200" b="1" dirty="0"/>
                        <a:t>Low Potential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9:</a:t>
                      </a:r>
                      <a:r>
                        <a:rPr lang="en-US" sz="1200" dirty="0"/>
                        <a:t> May be a candidate for reassignment, reclassification to a lower level or to exit the organization.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7:</a:t>
                      </a:r>
                      <a:r>
                        <a:rPr lang="en-US" sz="1200" dirty="0"/>
                        <a:t> Effective performer, but may have reached career potential; try to coach employee on becoming more innovative, focus on lateral thinking.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Box 4:</a:t>
                      </a:r>
                      <a:r>
                        <a:rPr lang="en-US" sz="1200" dirty="0"/>
                        <a:t> Experienced high performer but has reached limit of career potential. Still a valuable employee and can be encouraged to develop communications and delegation skills.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698729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0D7EC27-CDF9-613E-114D-9452DD410011}"/>
              </a:ext>
            </a:extLst>
          </p:cNvPr>
          <p:cNvSpPr txBox="1"/>
          <p:nvPr/>
        </p:nvSpPr>
        <p:spPr>
          <a:xfrm>
            <a:off x="1126734" y="4547026"/>
            <a:ext cx="6297650" cy="265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25" b="1" dirty="0"/>
              <a:t>Note:</a:t>
            </a:r>
            <a:r>
              <a:rPr lang="en-US" sz="1125" dirty="0"/>
              <a:t> In this example, the lower box number indicates the most suitable employee.</a:t>
            </a:r>
          </a:p>
        </p:txBody>
      </p:sp>
    </p:spTree>
    <p:extLst>
      <p:ext uri="{BB962C8B-B14F-4D97-AF65-F5344CB8AC3E}">
        <p14:creationId xmlns:p14="http://schemas.microsoft.com/office/powerpoint/2010/main" val="647958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BEDE5-67EC-68E9-0196-6FCFF129E52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Evaluating </a:t>
            </a:r>
            <a:br>
              <a:rPr lang="en-US" dirty="0"/>
            </a:br>
            <a:r>
              <a:rPr lang="en-US" dirty="0"/>
              <a:t>Succession Planning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F60AD36-EEB2-4C03-3834-0E38CF576464}"/>
              </a:ext>
            </a:extLst>
          </p:cNvPr>
          <p:cNvGrpSpPr/>
          <p:nvPr/>
        </p:nvGrpSpPr>
        <p:grpSpPr>
          <a:xfrm>
            <a:off x="1301292" y="1031279"/>
            <a:ext cx="6749092" cy="3373228"/>
            <a:chOff x="1543050" y="1183481"/>
            <a:chExt cx="6420051" cy="3200400"/>
          </a:xfrm>
        </p:grpSpPr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BB091627-02DA-C0C3-DF4D-C1142E64DFBD}"/>
                </a:ext>
              </a:extLst>
            </p:cNvPr>
            <p:cNvSpPr txBox="1">
              <a:spLocks/>
            </p:cNvSpPr>
            <p:nvPr/>
          </p:nvSpPr>
          <p:spPr>
            <a:xfrm>
              <a:off x="1543050" y="1932384"/>
              <a:ext cx="2286000" cy="1702594"/>
            </a:xfrm>
            <a:solidFill>
              <a:srgbClr val="CDD1DF"/>
            </a:solidFill>
          </p:spPr>
          <p:txBody>
            <a:bodyPr lIns="137160" tIns="68580">
              <a:normAutofit/>
            </a:bodyPr>
            <a:lstStyle>
              <a:lvl1pPr marL="182880" indent="-182880" algn="l" defTabSz="257168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75"/>
                </a:spcAft>
                <a:buClr>
                  <a:srgbClr val="265D93"/>
                </a:buClr>
                <a:buFont typeface="Arial"/>
                <a:buChar char="▪"/>
                <a:tabLst/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257168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75"/>
                </a:spcAft>
                <a:buClr>
                  <a:srgbClr val="265D93"/>
                </a:buClr>
                <a:buFont typeface="Arial"/>
                <a:buChar char="–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40080" indent="-182880" algn="l" defTabSz="257168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75"/>
                </a:spcAft>
                <a:buClr>
                  <a:srgbClr val="265D93"/>
                </a:buClr>
                <a:buFont typeface="Arial"/>
                <a:buChar char="▪"/>
                <a:tabLst/>
                <a:defRPr sz="22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78639" indent="-98225" algn="l" defTabSz="257168" rtl="0" eaLnBrk="1" latinLnBrk="0" hangingPunct="1">
                <a:spcBef>
                  <a:spcPct val="20000"/>
                </a:spcBef>
                <a:buFont typeface="Arial"/>
                <a:buChar char="–"/>
                <a:defRPr sz="59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1517" indent="-93760" algn="l" defTabSz="257168" rtl="0" eaLnBrk="1" latinLnBrk="0" hangingPunct="1">
                <a:spcBef>
                  <a:spcPct val="20000"/>
                </a:spcBef>
                <a:buFont typeface="Arial"/>
                <a:buChar char="»"/>
                <a:defRPr sz="59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4428" indent="-128585" algn="l" defTabSz="257168" rtl="0" eaLnBrk="1" latinLnBrk="0" hangingPunct="1">
                <a:spcBef>
                  <a:spcPct val="20000"/>
                </a:spcBef>
                <a:buFont typeface="Arial"/>
                <a:buChar char="•"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596" indent="-128585" algn="l" defTabSz="257168" rtl="0" eaLnBrk="1" latinLnBrk="0" hangingPunct="1">
                <a:spcBef>
                  <a:spcPct val="20000"/>
                </a:spcBef>
                <a:buFont typeface="Arial"/>
                <a:buChar char="•"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765" indent="-128585" algn="l" defTabSz="257168" rtl="0" eaLnBrk="1" latinLnBrk="0" hangingPunct="1">
                <a:spcBef>
                  <a:spcPct val="20000"/>
                </a:spcBef>
                <a:buFont typeface="Arial"/>
                <a:buChar char="•"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34" indent="-128585" algn="l" defTabSz="257168" rtl="0" eaLnBrk="1" latinLnBrk="0" hangingPunct="1">
                <a:spcBef>
                  <a:spcPct val="20000"/>
                </a:spcBef>
                <a:buFont typeface="Arial"/>
                <a:buChar char="•"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buFont typeface="Arial"/>
                <a:buNone/>
              </a:pPr>
              <a:r>
                <a:rPr lang="en-US" sz="1950" b="1" dirty="0"/>
                <a:t>Approaches to measuring the effectiveness of the succession planning system</a:t>
              </a:r>
            </a:p>
          </p:txBody>
        </p:sp>
        <p:sp>
          <p:nvSpPr>
            <p:cNvPr id="10" name="Content Placeholder 3">
              <a:extLst>
                <a:ext uri="{FF2B5EF4-FFF2-40B4-BE49-F238E27FC236}">
                  <a16:creationId xmlns:a16="http://schemas.microsoft.com/office/drawing/2014/main" id="{5D05D31D-5D81-2368-F74F-13F99F0169D0}"/>
                </a:ext>
              </a:extLst>
            </p:cNvPr>
            <p:cNvSpPr txBox="1">
              <a:spLocks/>
            </p:cNvSpPr>
            <p:nvPr/>
          </p:nvSpPr>
          <p:spPr>
            <a:xfrm>
              <a:off x="4534101" y="1428572"/>
              <a:ext cx="3429000" cy="2801541"/>
            </a:xfrm>
          </p:spPr>
          <p:txBody>
            <a:bodyPr>
              <a:normAutofit/>
            </a:bodyPr>
            <a:lstStyle>
              <a:lvl1pPr marL="182880" indent="-182880" algn="l" defTabSz="257168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75"/>
                </a:spcAft>
                <a:buClr>
                  <a:srgbClr val="265D93"/>
                </a:buClr>
                <a:buFont typeface="Arial"/>
                <a:buChar char="▪"/>
                <a:tabLst/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257168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75"/>
                </a:spcAft>
                <a:buClr>
                  <a:srgbClr val="265D93"/>
                </a:buClr>
                <a:buFont typeface="Arial"/>
                <a:buChar char="–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40080" indent="-182880" algn="l" defTabSz="257168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75"/>
                </a:spcAft>
                <a:buClr>
                  <a:srgbClr val="265D93"/>
                </a:buClr>
                <a:buFont typeface="Arial"/>
                <a:buChar char="▪"/>
                <a:tabLst/>
                <a:defRPr sz="22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78639" indent="-98225" algn="l" defTabSz="257168" rtl="0" eaLnBrk="1" latinLnBrk="0" hangingPunct="1">
                <a:spcBef>
                  <a:spcPct val="20000"/>
                </a:spcBef>
                <a:buFont typeface="Arial"/>
                <a:buChar char="–"/>
                <a:defRPr sz="59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1517" indent="-93760" algn="l" defTabSz="257168" rtl="0" eaLnBrk="1" latinLnBrk="0" hangingPunct="1">
                <a:spcBef>
                  <a:spcPct val="20000"/>
                </a:spcBef>
                <a:buFont typeface="Arial"/>
                <a:buChar char="»"/>
                <a:defRPr sz="59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4428" indent="-128585" algn="l" defTabSz="257168" rtl="0" eaLnBrk="1" latinLnBrk="0" hangingPunct="1">
                <a:spcBef>
                  <a:spcPct val="20000"/>
                </a:spcBef>
                <a:buFont typeface="Arial"/>
                <a:buChar char="•"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596" indent="-128585" algn="l" defTabSz="257168" rtl="0" eaLnBrk="1" latinLnBrk="0" hangingPunct="1">
                <a:spcBef>
                  <a:spcPct val="20000"/>
                </a:spcBef>
                <a:buFont typeface="Arial"/>
                <a:buChar char="•"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765" indent="-128585" algn="l" defTabSz="257168" rtl="0" eaLnBrk="1" latinLnBrk="0" hangingPunct="1">
                <a:spcBef>
                  <a:spcPct val="20000"/>
                </a:spcBef>
                <a:buFont typeface="Arial"/>
                <a:buChar char="•"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34" indent="-128585" algn="l" defTabSz="257168" rtl="0" eaLnBrk="1" latinLnBrk="0" hangingPunct="1">
                <a:spcBef>
                  <a:spcPct val="20000"/>
                </a:spcBef>
                <a:buFont typeface="Arial"/>
                <a:buChar char="•"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28600" lvl="1" defTabSz="711200" eaLnBrk="0" hangingPunct="0">
                <a:spcBef>
                  <a:spcPct val="0"/>
                </a:spcBef>
                <a:spcAft>
                  <a:spcPts val="12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Evaluate satisfaction with personal development initiatives.</a:t>
              </a:r>
            </a:p>
            <a:p>
              <a:pPr marL="228600" lvl="1" defTabSz="711200" eaLnBrk="0" hangingPunct="0">
                <a:spcBef>
                  <a:spcPct val="0"/>
                </a:spcBef>
                <a:spcAft>
                  <a:spcPts val="12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Assess management satisfaction with employee performance and job readiness.</a:t>
              </a:r>
            </a:p>
            <a:p>
              <a:pPr marL="228600" lvl="1" defTabSz="711200" eaLnBrk="0" hangingPunct="0">
                <a:spcBef>
                  <a:spcPct val="0"/>
                </a:spcBef>
                <a:spcAft>
                  <a:spcPts val="12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  <a:tabLst>
                  <a:tab pos="0" algn="l"/>
                  <a:tab pos="228600" algn="l"/>
                  <a:tab pos="434975" algn="l"/>
                  <a:tab pos="693738" algn="l"/>
                  <a:tab pos="901700" algn="l"/>
                  <a:tab pos="1108075" algn="l"/>
                  <a:tab pos="1316038" algn="l"/>
                  <a:tab pos="1574800" algn="l"/>
                  <a:tab pos="1782763" algn="l"/>
                  <a:tab pos="2743200" algn="ctr"/>
                  <a:tab pos="5486400" algn="r"/>
                </a:tabLst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Measure time to </a:t>
              </a:r>
              <a:b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full-function attainment.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C842AFA-3458-BCC0-A0AA-36A5A2B279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6201" y="1183481"/>
              <a:ext cx="590750" cy="3200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841608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CC7E2F-822A-DEB4-2273-3853EC5D48D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Knowledge Management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9BE403-A362-EF99-B9F7-4662AE09F6E2}"/>
              </a:ext>
            </a:extLst>
          </p:cNvPr>
          <p:cNvSpPr/>
          <p:nvPr/>
        </p:nvSpPr>
        <p:spPr>
          <a:xfrm>
            <a:off x="1228725" y="4114800"/>
            <a:ext cx="6457950" cy="3231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n w="0">
                  <a:noFill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KM systems may be informal or formal.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74547F-50EE-8F3C-DEF3-9B78FB60907F}"/>
              </a:ext>
            </a:extLst>
          </p:cNvPr>
          <p:cNvSpPr txBox="1"/>
          <p:nvPr/>
        </p:nvSpPr>
        <p:spPr>
          <a:xfrm>
            <a:off x="1011512" y="1006522"/>
            <a:ext cx="6892376" cy="10087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137160" bIns="68580" rtlCol="0">
            <a:spAutoFit/>
          </a:bodyPr>
          <a:lstStyle/>
          <a:p>
            <a:r>
              <a:rPr lang="en-US" sz="1725" dirty="0"/>
              <a:t>Captures, houses, and shares knowledge, information practices, and policies while preventing loss that can occur through layoffs, retirements, reassignments, and voluntary resignations.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362E793-EC85-31E9-462E-E62215594159}"/>
              </a:ext>
            </a:extLst>
          </p:cNvPr>
          <p:cNvGrpSpPr/>
          <p:nvPr/>
        </p:nvGrpSpPr>
        <p:grpSpPr>
          <a:xfrm>
            <a:off x="1484313" y="2425167"/>
            <a:ext cx="5946774" cy="1430795"/>
            <a:chOff x="1627188" y="2504798"/>
            <a:chExt cx="5946774" cy="143079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F6DE4B0-4D2E-5C15-1CA6-DDA55134EA13}"/>
                </a:ext>
              </a:extLst>
            </p:cNvPr>
            <p:cNvSpPr/>
            <p:nvPr/>
          </p:nvSpPr>
          <p:spPr>
            <a:xfrm>
              <a:off x="1828800" y="2941133"/>
              <a:ext cx="2526757" cy="994460"/>
            </a:xfrm>
            <a:prstGeom prst="rect">
              <a:avLst/>
            </a:prstGeom>
            <a:noFill/>
            <a:ln w="41275">
              <a:solidFill>
                <a:srgbClr val="CDD1D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500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Expertise sharing and organizational learning</a:t>
              </a:r>
            </a:p>
            <a:p>
              <a:pPr lvl="0" algn="ctr" defTabSz="8001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endParaRPr lang="en-US" sz="1500" b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3B866BD-20C9-123C-5092-D83E30AE068A}"/>
                </a:ext>
              </a:extLst>
            </p:cNvPr>
            <p:cNvSpPr/>
            <p:nvPr/>
          </p:nvSpPr>
          <p:spPr>
            <a:xfrm>
              <a:off x="4845595" y="2941133"/>
              <a:ext cx="2524560" cy="994460"/>
            </a:xfrm>
            <a:prstGeom prst="rect">
              <a:avLst/>
            </a:prstGeom>
            <a:noFill/>
            <a:ln w="41275">
              <a:solidFill>
                <a:srgbClr val="CDD1D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500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Knowledge retention and reduction of loss through employee attrition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1722599-0D04-7510-1F83-0BE6F5109E64}"/>
                </a:ext>
              </a:extLst>
            </p:cNvPr>
            <p:cNvSpPr/>
            <p:nvPr/>
          </p:nvSpPr>
          <p:spPr>
            <a:xfrm>
              <a:off x="1627188" y="2504798"/>
              <a:ext cx="5946774" cy="424137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412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Institutional Knowledge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355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FDCDB-B998-8078-445F-46F120F5E37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Knowledge Retention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F5C9CA-1C0D-10A0-09BB-D0FCB463466C}"/>
              </a:ext>
            </a:extLst>
          </p:cNvPr>
          <p:cNvGraphicFramePr>
            <a:graphicFrameLocks noGrp="1"/>
          </p:cNvGraphicFramePr>
          <p:nvPr/>
        </p:nvGraphicFramePr>
        <p:xfrm>
          <a:off x="1397598" y="1129167"/>
          <a:ext cx="6030126" cy="172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0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Knowledge retention strategies consider: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A3B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6642">
                <a:tc>
                  <a:txBody>
                    <a:bodyPr/>
                    <a:lstStyle/>
                    <a:p>
                      <a:pPr marL="228600" indent="-228600">
                        <a:spcBef>
                          <a:spcPts val="240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Pct val="115000"/>
                        <a:buFont typeface="Wingdings" panose="05000000000000000000" pitchFamily="2" charset="2"/>
                        <a:buChar char="§"/>
                      </a:pPr>
                      <a:r>
                        <a:rPr lang="en-US" sz="18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 knowledge may be lost.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Pct val="115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consequences of losing that knowledge</a:t>
                      </a:r>
                      <a:endParaRPr lang="en-US" sz="18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Pct val="115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actions that can be taken to retain that knowledge.</a:t>
                      </a:r>
                      <a:endParaRPr lang="en-US" sz="18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82880" marB="34290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AC2D3E61-3905-5AE6-9788-2D1F0EE39AC2}"/>
              </a:ext>
            </a:extLst>
          </p:cNvPr>
          <p:cNvGrpSpPr/>
          <p:nvPr/>
        </p:nvGrpSpPr>
        <p:grpSpPr>
          <a:xfrm>
            <a:off x="1093389" y="3201877"/>
            <a:ext cx="6717570" cy="724125"/>
            <a:chOff x="1093389" y="3201877"/>
            <a:chExt cx="6717570" cy="724125"/>
          </a:xfrm>
        </p:grpSpPr>
        <p:sp>
          <p:nvSpPr>
            <p:cNvPr id="7" name="Equal 10">
              <a:extLst>
                <a:ext uri="{FF2B5EF4-FFF2-40B4-BE49-F238E27FC236}">
                  <a16:creationId xmlns:a16="http://schemas.microsoft.com/office/drawing/2014/main" id="{45237FB3-33AE-5B11-9CDF-6453A4DC29D3}"/>
                </a:ext>
              </a:extLst>
            </p:cNvPr>
            <p:cNvSpPr/>
            <p:nvPr/>
          </p:nvSpPr>
          <p:spPr>
            <a:xfrm>
              <a:off x="5197171" y="3375333"/>
              <a:ext cx="485775" cy="375464"/>
            </a:xfrm>
            <a:prstGeom prst="mathEqual">
              <a:avLst/>
            </a:prstGeom>
            <a:solidFill>
              <a:srgbClr val="1A3B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9890152-8C53-CF15-333D-9C282371B8D9}"/>
                </a:ext>
              </a:extLst>
            </p:cNvPr>
            <p:cNvSpPr txBox="1"/>
            <p:nvPr/>
          </p:nvSpPr>
          <p:spPr>
            <a:xfrm>
              <a:off x="1093389" y="3201877"/>
              <a:ext cx="2212848" cy="722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Technology-based systems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7383415-DE4E-5F1D-1755-781236933A23}"/>
                </a:ext>
              </a:extLst>
            </p:cNvPr>
            <p:cNvSpPr txBox="1"/>
            <p:nvPr/>
          </p:nvSpPr>
          <p:spPr>
            <a:xfrm>
              <a:off x="3306237" y="3201877"/>
              <a:ext cx="2212848" cy="722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Softer </a:t>
              </a:r>
            </a:p>
            <a:p>
              <a:pPr algn="ctr"/>
              <a:r>
                <a:rPr lang="en-US" b="1" dirty="0"/>
                <a:t>systems</a:t>
              </a:r>
            </a:p>
          </p:txBody>
        </p:sp>
        <p:sp>
          <p:nvSpPr>
            <p:cNvPr id="16" name="Plus 13">
              <a:extLst>
                <a:ext uri="{FF2B5EF4-FFF2-40B4-BE49-F238E27FC236}">
                  <a16:creationId xmlns:a16="http://schemas.microsoft.com/office/drawing/2014/main" id="{87E861C6-4956-B803-3A84-EBE1FCEC218A}"/>
                </a:ext>
              </a:extLst>
            </p:cNvPr>
            <p:cNvSpPr/>
            <p:nvPr/>
          </p:nvSpPr>
          <p:spPr>
            <a:xfrm>
              <a:off x="3227211" y="3346668"/>
              <a:ext cx="514350" cy="432794"/>
            </a:xfrm>
            <a:prstGeom prst="mathPlus">
              <a:avLst/>
            </a:prstGeom>
            <a:solidFill>
              <a:srgbClr val="1A3B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F018D86-A847-71AC-0830-3F816BA4126C}"/>
                </a:ext>
              </a:extLst>
            </p:cNvPr>
            <p:cNvSpPr txBox="1"/>
            <p:nvPr/>
          </p:nvSpPr>
          <p:spPr>
            <a:xfrm>
              <a:off x="5598111" y="3203626"/>
              <a:ext cx="2212848" cy="722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Knowledge retention</a:t>
              </a:r>
            </a:p>
          </p:txBody>
        </p:sp>
      </p:grpSp>
      <p:pic>
        <p:nvPicPr>
          <p:cNvPr id="2050" name="Picture 2" descr="Bitmoji Image">
            <a:extLst>
              <a:ext uri="{FF2B5EF4-FFF2-40B4-BE49-F238E27FC236}">
                <a16:creationId xmlns:a16="http://schemas.microsoft.com/office/drawing/2014/main" id="{ABB8665A-0C45-832B-FA4C-CB962DC11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227" y="3506843"/>
            <a:ext cx="1529715" cy="1529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953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0FD543-3B70-2196-6D0F-EE20BE52E1D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Establishing a Formal Knowledge Management System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DA2B85E-30F7-CB37-BE04-B9D2804E5892}"/>
              </a:ext>
            </a:extLst>
          </p:cNvPr>
          <p:cNvGrpSpPr/>
          <p:nvPr/>
        </p:nvGrpSpPr>
        <p:grpSpPr>
          <a:xfrm>
            <a:off x="884778" y="941901"/>
            <a:ext cx="7374444" cy="3536965"/>
            <a:chOff x="1757363" y="1292210"/>
            <a:chExt cx="5600699" cy="3159155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20243172-5B69-75FA-CE24-18ADCDF7B3F4}"/>
                </a:ext>
              </a:extLst>
            </p:cNvPr>
            <p:cNvSpPr/>
            <p:nvPr/>
          </p:nvSpPr>
          <p:spPr>
            <a:xfrm>
              <a:off x="1757363" y="1292210"/>
              <a:ext cx="4400550" cy="662844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80010" rIns="822960" bIns="80010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50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Inventory knowledge assets.</a:t>
              </a:r>
            </a:p>
          </p:txBody>
        </p:sp>
        <p:sp>
          <p:nvSpPr>
            <p:cNvPr id="6" name="Rounded Rectangle 6">
              <a:extLst>
                <a:ext uri="{FF2B5EF4-FFF2-40B4-BE49-F238E27FC236}">
                  <a16:creationId xmlns:a16="http://schemas.microsoft.com/office/drawing/2014/main" id="{962964B3-54E6-A357-E33F-ED8561A2AF26}"/>
                </a:ext>
              </a:extLst>
            </p:cNvPr>
            <p:cNvSpPr/>
            <p:nvPr/>
          </p:nvSpPr>
          <p:spPr>
            <a:xfrm>
              <a:off x="2159412" y="2124314"/>
              <a:ext cx="4400551" cy="662844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80010" rIns="822960" bIns="80010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50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Create knowledge repository and directory.</a:t>
              </a:r>
            </a:p>
          </p:txBody>
        </p:sp>
        <p:sp>
          <p:nvSpPr>
            <p:cNvPr id="7" name="Rounded Rectangle 8">
              <a:extLst>
                <a:ext uri="{FF2B5EF4-FFF2-40B4-BE49-F238E27FC236}">
                  <a16:creationId xmlns:a16="http://schemas.microsoft.com/office/drawing/2014/main" id="{8E6F513B-5AAF-48BD-03A6-BB1A2F499FD0}"/>
                </a:ext>
              </a:extLst>
            </p:cNvPr>
            <p:cNvSpPr/>
            <p:nvPr/>
          </p:nvSpPr>
          <p:spPr>
            <a:xfrm>
              <a:off x="2555462" y="2956418"/>
              <a:ext cx="4400550" cy="662844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80010" rIns="822960" bIns="80010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50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Encourage system use.</a:t>
              </a:r>
            </a:p>
          </p:txBody>
        </p:sp>
        <p:sp>
          <p:nvSpPr>
            <p:cNvPr id="8" name="Rounded Rectangle 10">
              <a:extLst>
                <a:ext uri="{FF2B5EF4-FFF2-40B4-BE49-F238E27FC236}">
                  <a16:creationId xmlns:a16="http://schemas.microsoft.com/office/drawing/2014/main" id="{1EC2FB65-C99E-E630-A6F3-F63865FDADF2}"/>
                </a:ext>
              </a:extLst>
            </p:cNvPr>
            <p:cNvSpPr/>
            <p:nvPr/>
          </p:nvSpPr>
          <p:spPr>
            <a:xfrm>
              <a:off x="2957511" y="3788521"/>
              <a:ext cx="4400551" cy="662844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80010" rIns="822960" bIns="80010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50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Update system.</a:t>
              </a:r>
            </a:p>
          </p:txBody>
        </p:sp>
        <p:sp>
          <p:nvSpPr>
            <p:cNvPr id="9" name="Down Arrow 16">
              <a:extLst>
                <a:ext uri="{FF2B5EF4-FFF2-40B4-BE49-F238E27FC236}">
                  <a16:creationId xmlns:a16="http://schemas.microsoft.com/office/drawing/2014/main" id="{3C189F66-0BBD-74E5-EC86-10ECBD8C44C8}"/>
                </a:ext>
              </a:extLst>
            </p:cNvPr>
            <p:cNvSpPr/>
            <p:nvPr/>
          </p:nvSpPr>
          <p:spPr>
            <a:xfrm>
              <a:off x="5700256" y="1810855"/>
              <a:ext cx="457657" cy="457657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1A3B67"/>
            </a:solidFill>
            <a:ln>
              <a:solidFill>
                <a:srgbClr val="1A3B67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Down Arrow 12">
              <a:extLst>
                <a:ext uri="{FF2B5EF4-FFF2-40B4-BE49-F238E27FC236}">
                  <a16:creationId xmlns:a16="http://schemas.microsoft.com/office/drawing/2014/main" id="{7403992B-D397-BBD2-5621-0EC0A6D29C07}"/>
                </a:ext>
              </a:extLst>
            </p:cNvPr>
            <p:cNvSpPr/>
            <p:nvPr/>
          </p:nvSpPr>
          <p:spPr>
            <a:xfrm>
              <a:off x="5803229" y="1810855"/>
              <a:ext cx="251711" cy="344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718" tIns="25718" rIns="25718" bIns="25718" numCol="1" spcCol="1270" anchor="ctr" anchorCtr="0">
              <a:noAutofit/>
            </a:bodyPr>
            <a:lstStyle/>
            <a:p>
              <a:pPr lvl="0" algn="ctr" defTabSz="90011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25" kern="1200" dirty="0">
                <a:latin typeface="Arial" panose="020B0604020202020204" pitchFamily="34" charset="0"/>
              </a:endParaRPr>
            </a:p>
          </p:txBody>
        </p:sp>
        <p:sp>
          <p:nvSpPr>
            <p:cNvPr id="11" name="Down Arrow 14">
              <a:extLst>
                <a:ext uri="{FF2B5EF4-FFF2-40B4-BE49-F238E27FC236}">
                  <a16:creationId xmlns:a16="http://schemas.microsoft.com/office/drawing/2014/main" id="{4BA8587F-1691-D211-DEC1-1CAF397E2C05}"/>
                </a:ext>
              </a:extLst>
            </p:cNvPr>
            <p:cNvSpPr/>
            <p:nvPr/>
          </p:nvSpPr>
          <p:spPr>
            <a:xfrm>
              <a:off x="6102306" y="2642959"/>
              <a:ext cx="457657" cy="457657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1A3B67"/>
            </a:solidFill>
            <a:ln>
              <a:solidFill>
                <a:srgbClr val="1A3B67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Down Arrow 14">
              <a:extLst>
                <a:ext uri="{FF2B5EF4-FFF2-40B4-BE49-F238E27FC236}">
                  <a16:creationId xmlns:a16="http://schemas.microsoft.com/office/drawing/2014/main" id="{7E316660-BD2A-67A4-3FD9-F3FE08F5303E}"/>
                </a:ext>
              </a:extLst>
            </p:cNvPr>
            <p:cNvSpPr/>
            <p:nvPr/>
          </p:nvSpPr>
          <p:spPr>
            <a:xfrm>
              <a:off x="6205279" y="2642959"/>
              <a:ext cx="251711" cy="344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718" tIns="25718" rIns="25718" bIns="25718" numCol="1" spcCol="1270" anchor="ctr" anchorCtr="0">
              <a:noAutofit/>
            </a:bodyPr>
            <a:lstStyle/>
            <a:p>
              <a:pPr lvl="0" algn="ctr" defTabSz="90011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25" kern="1200" dirty="0">
                <a:latin typeface="Arial" panose="020B0604020202020204" pitchFamily="34" charset="0"/>
              </a:endParaRPr>
            </a:p>
          </p:txBody>
        </p:sp>
        <p:sp>
          <p:nvSpPr>
            <p:cNvPr id="19" name="Down Arrow 12">
              <a:extLst>
                <a:ext uri="{FF2B5EF4-FFF2-40B4-BE49-F238E27FC236}">
                  <a16:creationId xmlns:a16="http://schemas.microsoft.com/office/drawing/2014/main" id="{41370E38-60A0-BDDF-ED82-1250A57E23DC}"/>
                </a:ext>
              </a:extLst>
            </p:cNvPr>
            <p:cNvSpPr/>
            <p:nvPr/>
          </p:nvSpPr>
          <p:spPr>
            <a:xfrm>
              <a:off x="6498356" y="3475063"/>
              <a:ext cx="457657" cy="457657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1A3B67"/>
            </a:solidFill>
            <a:ln>
              <a:solidFill>
                <a:srgbClr val="1A3B67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Down Arrow 16">
              <a:extLst>
                <a:ext uri="{FF2B5EF4-FFF2-40B4-BE49-F238E27FC236}">
                  <a16:creationId xmlns:a16="http://schemas.microsoft.com/office/drawing/2014/main" id="{F6359DCA-9769-38B0-371B-F6118AFC09DD}"/>
                </a:ext>
              </a:extLst>
            </p:cNvPr>
            <p:cNvSpPr/>
            <p:nvPr/>
          </p:nvSpPr>
          <p:spPr>
            <a:xfrm>
              <a:off x="6601329" y="3475063"/>
              <a:ext cx="251711" cy="344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718" tIns="25718" rIns="25718" bIns="25718" numCol="1" spcCol="1270" anchor="ctr" anchorCtr="0">
              <a:noAutofit/>
            </a:bodyPr>
            <a:lstStyle/>
            <a:p>
              <a:pPr lvl="0" algn="ctr" defTabSz="90011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25" kern="1200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84949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3DD1A4F-2483-705E-67B5-290CE93905B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Knowledge Management Success Factors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E6C010C-A72F-D97C-8F75-BB9D8538CC3D}"/>
              </a:ext>
            </a:extLst>
          </p:cNvPr>
          <p:cNvSpPr txBox="1">
            <a:spLocks/>
          </p:cNvSpPr>
          <p:nvPr/>
        </p:nvSpPr>
        <p:spPr>
          <a:xfrm>
            <a:off x="818147" y="1145149"/>
            <a:ext cx="8023344" cy="3486150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▪"/>
              <a:tabLst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▪"/>
              <a:tabLst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8639" indent="-98225" algn="l" defTabSz="257168" rtl="0" eaLnBrk="1" latinLnBrk="0" hangingPunct="1">
              <a:spcBef>
                <a:spcPct val="20000"/>
              </a:spcBef>
              <a:buFont typeface="Arial"/>
              <a:buChar char="–"/>
              <a:defRPr sz="5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17" indent="-93760" algn="l" defTabSz="257168" rtl="0" eaLnBrk="1" latinLnBrk="0" hangingPunct="1">
              <a:spcBef>
                <a:spcPct val="20000"/>
              </a:spcBef>
              <a:buFont typeface="Arial"/>
              <a:buChar char="»"/>
              <a:defRPr sz="5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28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596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65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34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fontAlgn="auto">
              <a:lnSpc>
                <a:spcPct val="120000"/>
              </a:lnSpc>
              <a:spcBef>
                <a:spcPts val="450"/>
              </a:spcBef>
              <a:buClr>
                <a:srgbClr val="1A3B67"/>
              </a:buClr>
              <a:buFont typeface="Wingdings" panose="05000000000000000000" pitchFamily="2" charset="2"/>
              <a:buChar char="ü"/>
            </a:pPr>
            <a:r>
              <a:rPr lang="en-US" sz="1950" dirty="0"/>
              <a:t>Create an appropriate environment and structure.</a:t>
            </a:r>
          </a:p>
          <a:p>
            <a:pPr marL="228600" indent="-228600" fontAlgn="auto">
              <a:lnSpc>
                <a:spcPct val="120000"/>
              </a:lnSpc>
              <a:spcBef>
                <a:spcPts val="450"/>
              </a:spcBef>
              <a:buClr>
                <a:srgbClr val="1A3B67"/>
              </a:buClr>
              <a:buFont typeface="Wingdings" panose="05000000000000000000" pitchFamily="2" charset="2"/>
              <a:buChar char="ü"/>
            </a:pPr>
            <a:r>
              <a:rPr lang="en-US" sz="1950" dirty="0"/>
              <a:t>Assess where knowledge exists and may be lost or underutilized.</a:t>
            </a:r>
          </a:p>
          <a:p>
            <a:pPr marL="228600" indent="-228600" fontAlgn="auto">
              <a:lnSpc>
                <a:spcPct val="120000"/>
              </a:lnSpc>
              <a:spcBef>
                <a:spcPts val="450"/>
              </a:spcBef>
              <a:buClr>
                <a:srgbClr val="1A3B67"/>
              </a:buClr>
              <a:buFont typeface="Wingdings" panose="05000000000000000000" pitchFamily="2" charset="2"/>
              <a:buChar char="ü"/>
            </a:pPr>
            <a:r>
              <a:rPr lang="en-US" sz="1950" dirty="0"/>
              <a:t>Help people develop requisite skills.</a:t>
            </a:r>
          </a:p>
          <a:p>
            <a:pPr marL="228600" indent="-228600" fontAlgn="auto">
              <a:lnSpc>
                <a:spcPct val="120000"/>
              </a:lnSpc>
              <a:spcBef>
                <a:spcPts val="450"/>
              </a:spcBef>
              <a:buClr>
                <a:srgbClr val="1A3B67"/>
              </a:buClr>
              <a:buFont typeface="Wingdings" panose="05000000000000000000" pitchFamily="2" charset="2"/>
              <a:buChar char="ü"/>
            </a:pPr>
            <a:r>
              <a:rPr lang="en-US" sz="1950" dirty="0"/>
              <a:t>Address “What is in it for me?”</a:t>
            </a:r>
          </a:p>
          <a:p>
            <a:pPr marL="228600" indent="-228600" fontAlgn="auto">
              <a:lnSpc>
                <a:spcPct val="120000"/>
              </a:lnSpc>
              <a:spcBef>
                <a:spcPts val="450"/>
              </a:spcBef>
              <a:buClr>
                <a:srgbClr val="1A3B67"/>
              </a:buClr>
              <a:buFont typeface="Wingdings" panose="05000000000000000000" pitchFamily="2" charset="2"/>
              <a:buChar char="ü"/>
            </a:pPr>
            <a:r>
              <a:rPr lang="en-US" sz="1950" dirty="0"/>
              <a:t>Develop project criteria.</a:t>
            </a:r>
          </a:p>
          <a:p>
            <a:pPr marL="228600" indent="-228600" fontAlgn="auto">
              <a:lnSpc>
                <a:spcPct val="120000"/>
              </a:lnSpc>
              <a:spcBef>
                <a:spcPts val="450"/>
              </a:spcBef>
              <a:buClr>
                <a:srgbClr val="1A3B67"/>
              </a:buClr>
              <a:buFont typeface="Wingdings" panose="05000000000000000000" pitchFamily="2" charset="2"/>
              <a:buChar char="ü"/>
            </a:pPr>
            <a:r>
              <a:rPr lang="en-US" sz="1950" dirty="0"/>
              <a:t>Identify and address multicultural challenges.</a:t>
            </a:r>
          </a:p>
        </p:txBody>
      </p:sp>
    </p:spTree>
    <p:extLst>
      <p:ext uri="{BB962C8B-B14F-4D97-AF65-F5344CB8AC3E}">
        <p14:creationId xmlns:p14="http://schemas.microsoft.com/office/powerpoint/2010/main" val="3530367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DD5E2B-DFA5-9B75-6612-6424BBF6E18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Workforce Planning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72D34DB-E183-4A96-334B-584A85E7829A}"/>
              </a:ext>
            </a:extLst>
          </p:cNvPr>
          <p:cNvGrpSpPr/>
          <p:nvPr/>
        </p:nvGrpSpPr>
        <p:grpSpPr>
          <a:xfrm>
            <a:off x="1037343" y="1489488"/>
            <a:ext cx="6913289" cy="2164524"/>
            <a:chOff x="1030468" y="1436911"/>
            <a:chExt cx="6913289" cy="2164524"/>
          </a:xfrm>
        </p:grpSpPr>
        <p:sp>
          <p:nvSpPr>
            <p:cNvPr id="6" name="Rounded Rectangle 4">
              <a:extLst>
                <a:ext uri="{FF2B5EF4-FFF2-40B4-BE49-F238E27FC236}">
                  <a16:creationId xmlns:a16="http://schemas.microsoft.com/office/drawing/2014/main" id="{C99BB84C-0EFB-10EA-210A-11B3A16B66E7}"/>
                </a:ext>
              </a:extLst>
            </p:cNvPr>
            <p:cNvSpPr/>
            <p:nvPr/>
          </p:nvSpPr>
          <p:spPr>
            <a:xfrm>
              <a:off x="1030468" y="1436912"/>
              <a:ext cx="2984597" cy="21645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80010" rIns="80010" bIns="80010" numCol="1" spcCol="1270" anchor="ctr" anchorCtr="0">
              <a:noAutofit/>
            </a:bodyPr>
            <a:lstStyle/>
            <a:p>
              <a:pPr lvl="0" algn="l" defTabSz="933450">
                <a:spcBef>
                  <a:spcPct val="0"/>
                </a:spcBef>
                <a:spcAft>
                  <a:spcPct val="35000"/>
                </a:spcAft>
              </a:pPr>
              <a:r>
                <a:rPr lang="en-US" b="0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Process of analyzing the organization’s workforce and determining steps to prepare for future needs</a:t>
              </a:r>
            </a:p>
          </p:txBody>
        </p:sp>
        <p:sp>
          <p:nvSpPr>
            <p:cNvPr id="7" name="Rounded Rectangle 8">
              <a:extLst>
                <a:ext uri="{FF2B5EF4-FFF2-40B4-BE49-F238E27FC236}">
                  <a16:creationId xmlns:a16="http://schemas.microsoft.com/office/drawing/2014/main" id="{A531A3CF-6244-1207-60D6-32A64F0E2E9B}"/>
                </a:ext>
              </a:extLst>
            </p:cNvPr>
            <p:cNvSpPr/>
            <p:nvPr/>
          </p:nvSpPr>
          <p:spPr>
            <a:xfrm>
              <a:off x="5742325" y="1436911"/>
              <a:ext cx="2201432" cy="21645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80010" rIns="80010" bIns="80010" numCol="1" spcCol="1270" anchor="ctr" anchorCtr="0">
              <a:noAutofit/>
            </a:bodyPr>
            <a:lstStyle/>
            <a:p>
              <a:pPr defTabSz="933450"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Alignment of human capital with business direction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DAA0C1E-95D2-E267-24DF-D735CCA7CF2D}"/>
                </a:ext>
              </a:extLst>
            </p:cNvPr>
            <p:cNvGrpSpPr/>
            <p:nvPr/>
          </p:nvGrpSpPr>
          <p:grpSpPr>
            <a:xfrm>
              <a:off x="4373384" y="1896798"/>
              <a:ext cx="1010622" cy="1293740"/>
              <a:chOff x="4154779" y="2812312"/>
              <a:chExt cx="1347496" cy="1724986"/>
            </a:xfrm>
            <a:solidFill>
              <a:schemeClr val="tx2">
                <a:lumMod val="75000"/>
              </a:schemeClr>
            </a:solidFill>
          </p:grpSpPr>
          <p:sp>
            <p:nvSpPr>
              <p:cNvPr id="10" name="Right Arrow 12">
                <a:extLst>
                  <a:ext uri="{FF2B5EF4-FFF2-40B4-BE49-F238E27FC236}">
                    <a16:creationId xmlns:a16="http://schemas.microsoft.com/office/drawing/2014/main" id="{BB256B89-4A03-23AA-5B0B-EE16CFF39A7B}"/>
                  </a:ext>
                </a:extLst>
              </p:cNvPr>
              <p:cNvSpPr/>
              <p:nvPr/>
            </p:nvSpPr>
            <p:spPr>
              <a:xfrm>
                <a:off x="4154779" y="3404770"/>
                <a:ext cx="1347496" cy="540070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grp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Right Arrow 17">
                <a:extLst>
                  <a:ext uri="{FF2B5EF4-FFF2-40B4-BE49-F238E27FC236}">
                    <a16:creationId xmlns:a16="http://schemas.microsoft.com/office/drawing/2014/main" id="{D3399CD2-6B81-131A-68A6-E06AD7D061C1}"/>
                  </a:ext>
                </a:extLst>
              </p:cNvPr>
              <p:cNvSpPr/>
              <p:nvPr/>
            </p:nvSpPr>
            <p:spPr>
              <a:xfrm>
                <a:off x="4154779" y="3997228"/>
                <a:ext cx="1347496" cy="540070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grp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Right Arrow 20">
                <a:extLst>
                  <a:ext uri="{FF2B5EF4-FFF2-40B4-BE49-F238E27FC236}">
                    <a16:creationId xmlns:a16="http://schemas.microsoft.com/office/drawing/2014/main" id="{7A1FD67B-DB1F-9036-0730-EEF4D05C5BFD}"/>
                  </a:ext>
                </a:extLst>
              </p:cNvPr>
              <p:cNvSpPr/>
              <p:nvPr/>
            </p:nvSpPr>
            <p:spPr>
              <a:xfrm>
                <a:off x="4154779" y="2812312"/>
                <a:ext cx="1347496" cy="540070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grpFill/>
              <a:ln w="28575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22958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84C310-102B-F2E5-020A-90B4788CEF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Social Sharing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CBA7370E-78EA-BBCC-2BBF-66977E59DC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58663"/>
              </p:ext>
            </p:extLst>
          </p:nvPr>
        </p:nvGraphicFramePr>
        <p:xfrm>
          <a:off x="677290" y="884321"/>
          <a:ext cx="7267073" cy="377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37242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DF581B1-5CAE-D690-4E3A-F3D22C369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2186310"/>
            <a:ext cx="8068744" cy="2449299"/>
          </a:xfrm>
        </p:spPr>
        <p:txBody>
          <a:bodyPr/>
          <a:lstStyle/>
          <a:p>
            <a:r>
              <a:rPr lang="en-US" dirty="0"/>
              <a:t>Supply analysis</a:t>
            </a:r>
          </a:p>
          <a:p>
            <a:r>
              <a:rPr lang="en-US" dirty="0"/>
              <a:t>Solution analysis</a:t>
            </a:r>
          </a:p>
          <a:p>
            <a:r>
              <a:rPr lang="en-US" dirty="0"/>
              <a:t>Demand analysis</a:t>
            </a:r>
          </a:p>
          <a:p>
            <a:r>
              <a:rPr lang="en-US" dirty="0"/>
              <a:t>Gap analysis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A8184F-B9D7-9722-4A5D-DA0017194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48" y="886113"/>
            <a:ext cx="7169228" cy="1194079"/>
          </a:xfrm>
        </p:spPr>
        <p:txBody>
          <a:bodyPr/>
          <a:lstStyle/>
          <a:p>
            <a:r>
              <a:rPr lang="en-US" dirty="0"/>
              <a:t>Which step of the workforce analysis process determines which necessary competencies do not exist in the workforce?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C2713E-AE0F-7305-3BEF-4A90F804C59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Knowledge Item #1</a:t>
            </a:r>
          </a:p>
        </p:txBody>
      </p:sp>
    </p:spTree>
    <p:extLst>
      <p:ext uri="{BB962C8B-B14F-4D97-AF65-F5344CB8AC3E}">
        <p14:creationId xmlns:p14="http://schemas.microsoft.com/office/powerpoint/2010/main" val="36941205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8E8676-4177-CBC6-9B4B-337E88BA4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1780674"/>
            <a:ext cx="8068744" cy="299706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dirty="0"/>
              <a:t>Replacement planning focuses primarily on lower-level positions; succession planning focuses on mission-critical positions and senior-level leaders only.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dirty="0"/>
              <a:t>Replacement planning ensures the continuity of business operations; succession planning provides deep bench strength throughout the organization.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dirty="0"/>
              <a:t>Replacement planning is based on an ever-evolving organization; succession planning is focused on short-term organizational needs.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dirty="0"/>
              <a:t>Replacement planning is a systematic approach carried out across all lines of business; succession planning is more important to organizational continuity.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61D971-A1A3-ED53-407A-F2D835CB1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replacement planning differ from succession planning?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D3456-4087-049F-CD7D-E43EF2C9CB7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Knowledge Item #2</a:t>
            </a:r>
          </a:p>
        </p:txBody>
      </p:sp>
    </p:spTree>
    <p:extLst>
      <p:ext uri="{BB962C8B-B14F-4D97-AF65-F5344CB8AC3E}">
        <p14:creationId xmlns:p14="http://schemas.microsoft.com/office/powerpoint/2010/main" val="10619900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DC4C51-5E2F-1F43-01C9-2DC0C9D28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1815050"/>
            <a:ext cx="8068744" cy="2631852"/>
          </a:xfrm>
        </p:spPr>
        <p:txBody>
          <a:bodyPr/>
          <a:lstStyle/>
          <a:p>
            <a:r>
              <a:rPr lang="en-US" sz="1800" dirty="0"/>
              <a:t>When it develops new procedures and creates organizational policies</a:t>
            </a:r>
          </a:p>
          <a:p>
            <a:r>
              <a:rPr lang="en-US" sz="1800" dirty="0"/>
              <a:t>When it focuses on acquiring knowledge from outside sources and solving problems</a:t>
            </a:r>
          </a:p>
          <a:p>
            <a:r>
              <a:rPr lang="en-US" sz="1800" dirty="0"/>
              <a:t>When the organization implements change and commits to employee development</a:t>
            </a:r>
          </a:p>
          <a:p>
            <a:r>
              <a:rPr lang="en-US" sz="1800" dirty="0"/>
              <a:t>When it focuses on sharing organizational learning and reducing knowledge loss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EB5A34-2926-DE19-550B-2799C3CD4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knowledge management most productive?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98869-9BC7-82A3-CE91-AE58F6DF7DC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Knowledge Item #3</a:t>
            </a:r>
          </a:p>
        </p:txBody>
      </p:sp>
    </p:spTree>
    <p:extLst>
      <p:ext uri="{BB962C8B-B14F-4D97-AF65-F5344CB8AC3E}">
        <p14:creationId xmlns:p14="http://schemas.microsoft.com/office/powerpoint/2010/main" val="157883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63544CF-DE74-2268-8FEC-EBCF2B6EB3B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Workforce Analysis Areas</a:t>
            </a: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137AE63B-1817-D8A3-D6C5-E20B7659D2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4591875"/>
              </p:ext>
            </p:extLst>
          </p:nvPr>
        </p:nvGraphicFramePr>
        <p:xfrm>
          <a:off x="1241401" y="776896"/>
          <a:ext cx="6661198" cy="3790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616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D8D2F72-4872-9BD1-3C91-B5CD470F8DE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Supply Analysis: Forecasting Tools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89BF0C2-8909-9955-A10F-66BABAB4FEFA}"/>
              </a:ext>
            </a:extLst>
          </p:cNvPr>
          <p:cNvSpPr txBox="1">
            <a:spLocks/>
          </p:cNvSpPr>
          <p:nvPr/>
        </p:nvSpPr>
        <p:spPr>
          <a:xfrm>
            <a:off x="1514475" y="872809"/>
            <a:ext cx="6115050" cy="1200149"/>
          </a:xfrm>
          <a:solidFill>
            <a:srgbClr val="CDD1DF">
              <a:alpha val="55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>
            <a:lvl1pPr marL="18288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▪"/>
              <a:tabLst/>
              <a:defRPr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25716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rgbClr val="265D93"/>
              </a:buClr>
              <a:buFont typeface="Arial"/>
              <a:buChar char="▪"/>
              <a:tabLst/>
              <a:defRPr sz="22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678639" indent="-98225" algn="l" defTabSz="257168" rtl="0" eaLnBrk="1" latinLnBrk="0" hangingPunct="1">
              <a:spcBef>
                <a:spcPct val="20000"/>
              </a:spcBef>
              <a:buFont typeface="Arial"/>
              <a:buChar char="–"/>
              <a:defRPr sz="59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871517" indent="-93760" algn="l" defTabSz="257168" rtl="0" eaLnBrk="1" latinLnBrk="0" hangingPunct="1">
              <a:spcBef>
                <a:spcPct val="20000"/>
              </a:spcBef>
              <a:buFont typeface="Arial"/>
              <a:buChar char="»"/>
              <a:defRPr sz="59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414428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671596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928765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85934" indent="-128585" algn="l" defTabSz="25716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ct val="0"/>
              </a:spcAft>
              <a:buFont typeface="Arial"/>
              <a:buNone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Accurate forecasts account for movement into and inside the organization (new hires, promotions, internal transfers) and out of the organization (resignations, retirements, involuntary terminations, discharges).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2091FA3-D3F9-84C2-F41D-7F1CA315BB39}"/>
              </a:ext>
            </a:extLst>
          </p:cNvPr>
          <p:cNvGrpSpPr/>
          <p:nvPr/>
        </p:nvGrpSpPr>
        <p:grpSpPr>
          <a:xfrm>
            <a:off x="1032245" y="2072958"/>
            <a:ext cx="6702315" cy="2538413"/>
            <a:chOff x="757237" y="1974467"/>
            <a:chExt cx="6702315" cy="253841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152587A-2C63-6D43-7299-9055C6A764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0869" y="1974467"/>
              <a:ext cx="318012" cy="2538413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AAE745F-265F-EBED-EC79-03D6D307C8B4}"/>
                </a:ext>
              </a:extLst>
            </p:cNvPr>
            <p:cNvSpPr/>
            <p:nvPr/>
          </p:nvSpPr>
          <p:spPr>
            <a:xfrm>
              <a:off x="757237" y="2761049"/>
              <a:ext cx="1457325" cy="9652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45720" rIns="128016" bIns="45720" numCol="1" spcCol="1270" anchor="ctr" anchorCtr="0">
              <a:noAutofit/>
            </a:bodyPr>
            <a:lstStyle/>
            <a:p>
              <a:pPr lvl="0" algn="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Turnover analysis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9CDF88A-A198-2979-AA8D-41BCD2FDD756}"/>
                </a:ext>
              </a:extLst>
            </p:cNvPr>
            <p:cNvSpPr txBox="1"/>
            <p:nvPr/>
          </p:nvSpPr>
          <p:spPr>
            <a:xfrm>
              <a:off x="2648854" y="2223977"/>
              <a:ext cx="4810698" cy="204671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marL="228600" lvl="1" indent="-228600" algn="l" defTabSz="800100">
                <a:spcBef>
                  <a:spcPct val="0"/>
                </a:spcBef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b="0" kern="1200" dirty="0">
                  <a:latin typeface="Arial" panose="020B0604020202020204" pitchFamily="34" charset="0"/>
                  <a:cs typeface="Arial" panose="020B0604020202020204" pitchFamily="34" charset="0"/>
                </a:rPr>
                <a:t>Divide separations per year (or shorter time periods) by average monthly workforce.</a:t>
              </a:r>
            </a:p>
            <a:p>
              <a:pPr marL="228600" lvl="1" indent="-228600" algn="l" defTabSz="800100">
                <a:spcBef>
                  <a:spcPct val="0"/>
                </a:spcBef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Common methods to project turnover include:</a:t>
              </a:r>
            </a:p>
            <a:p>
              <a:pPr marL="519113" lvl="2" indent="-264319" defTabSz="800100"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Font typeface="Calibri" panose="020F0502020204030204" pitchFamily="34" charset="0"/>
                <a:buChar char="–"/>
              </a:pPr>
              <a:r>
                <a:rPr lang="en-US" sz="1600" b="0" kern="1200" dirty="0">
                  <a:latin typeface="Arial" panose="020B0604020202020204" pitchFamily="34" charset="0"/>
                  <a:cs typeface="Arial" panose="020B0604020202020204" pitchFamily="34" charset="0"/>
                </a:rPr>
                <a:t>Examining previous turnover rates and adjusting them.</a:t>
              </a:r>
            </a:p>
            <a:p>
              <a:pPr marL="519113" lvl="2" indent="-264319" defTabSz="800100"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Font typeface="Calibri" panose="020F0502020204030204" pitchFamily="34" charset="0"/>
                <a:buChar char="–"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Analyzing trends in particular locations or occupational categories.</a:t>
              </a:r>
              <a:endParaRPr lang="en-US" sz="1600" b="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754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6E1A1-6748-8838-6DCB-49AB783932F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Demand Analysis: Judgmental and Statistical Forecasts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48E2ECB-D862-03A6-8473-51FFB2A44532}"/>
              </a:ext>
            </a:extLst>
          </p:cNvPr>
          <p:cNvGrpSpPr/>
          <p:nvPr/>
        </p:nvGrpSpPr>
        <p:grpSpPr>
          <a:xfrm>
            <a:off x="1161190" y="1063513"/>
            <a:ext cx="2661743" cy="3294681"/>
            <a:chOff x="1072675" y="901492"/>
            <a:chExt cx="2661743" cy="3294681"/>
          </a:xfrm>
        </p:grpSpPr>
        <p:sp>
          <p:nvSpPr>
            <p:cNvPr id="12" name="Straight Connector 8">
              <a:extLst>
                <a:ext uri="{FF2B5EF4-FFF2-40B4-BE49-F238E27FC236}">
                  <a16:creationId xmlns:a16="http://schemas.microsoft.com/office/drawing/2014/main" id="{ED862C99-B09D-6436-F6A7-EA2F79807A44}"/>
                </a:ext>
              </a:extLst>
            </p:cNvPr>
            <p:cNvSpPr/>
            <p:nvPr/>
          </p:nvSpPr>
          <p:spPr>
            <a:xfrm>
              <a:off x="1282451" y="1692327"/>
              <a:ext cx="232991" cy="158167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08894"/>
                  </a:lnTo>
                  <a:lnTo>
                    <a:pt x="310654" y="2108894"/>
                  </a:lnTo>
                </a:path>
              </a:pathLst>
            </a:custGeom>
            <a:noFill/>
            <a:ln>
              <a:solidFill>
                <a:srgbClr val="1A3B67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Straight Connector 5">
              <a:extLst>
                <a:ext uri="{FF2B5EF4-FFF2-40B4-BE49-F238E27FC236}">
                  <a16:creationId xmlns:a16="http://schemas.microsoft.com/office/drawing/2014/main" id="{45B8E3A4-A600-479D-2BEB-C6CA0FB0BB53}"/>
                </a:ext>
              </a:extLst>
            </p:cNvPr>
            <p:cNvSpPr/>
            <p:nvPr/>
          </p:nvSpPr>
          <p:spPr>
            <a:xfrm>
              <a:off x="1282451" y="1689419"/>
              <a:ext cx="232991" cy="59312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790835"/>
                  </a:lnTo>
                  <a:lnTo>
                    <a:pt x="310654" y="790835"/>
                  </a:lnTo>
                </a:path>
              </a:pathLst>
            </a:custGeom>
            <a:noFill/>
            <a:ln>
              <a:solidFill>
                <a:srgbClr val="1A3B67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40C2F70C-DC47-3941-BDC5-98FA56ADE20E}"/>
                </a:ext>
              </a:extLst>
            </p:cNvPr>
            <p:cNvSpPr/>
            <p:nvPr/>
          </p:nvSpPr>
          <p:spPr>
            <a:xfrm>
              <a:off x="1072675" y="901492"/>
              <a:ext cx="2329912" cy="790835"/>
            </a:xfrm>
            <a:prstGeom prst="roundRect">
              <a:avLst/>
            </a:prstGeom>
            <a:solidFill>
              <a:srgbClr val="1A3B67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b="1" dirty="0"/>
                <a:t>Judgmental forecasts 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91C115F-91C5-BC65-1CC4-6E14BC991264}"/>
                </a:ext>
              </a:extLst>
            </p:cNvPr>
            <p:cNvSpPr/>
            <p:nvPr/>
          </p:nvSpPr>
          <p:spPr>
            <a:xfrm>
              <a:off x="1598239" y="2084427"/>
              <a:ext cx="2136179" cy="79083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r>
                <a:rPr lang="en-US" sz="1500" dirty="0"/>
                <a:t>Assess the past and present to predict future needs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C2FAEDD6-4ACB-F68C-2599-0822347DF787}"/>
                </a:ext>
              </a:extLst>
            </p:cNvPr>
            <p:cNvSpPr/>
            <p:nvPr/>
          </p:nvSpPr>
          <p:spPr>
            <a:xfrm>
              <a:off x="1597695" y="3405338"/>
              <a:ext cx="2136723" cy="79083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r>
                <a:rPr lang="en-US" sz="1500" dirty="0"/>
                <a:t>Based on a variety of estimates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15B3AB8-992C-9E8B-2EF1-16E1D7A8B671}"/>
              </a:ext>
            </a:extLst>
          </p:cNvPr>
          <p:cNvGrpSpPr/>
          <p:nvPr/>
        </p:nvGrpSpPr>
        <p:grpSpPr>
          <a:xfrm>
            <a:off x="5086609" y="1063513"/>
            <a:ext cx="2663105" cy="3294681"/>
            <a:chOff x="4983481" y="939760"/>
            <a:chExt cx="2663105" cy="3294681"/>
          </a:xfrm>
        </p:grpSpPr>
        <p:sp>
          <p:nvSpPr>
            <p:cNvPr id="31" name="Straight Connector 13">
              <a:extLst>
                <a:ext uri="{FF2B5EF4-FFF2-40B4-BE49-F238E27FC236}">
                  <a16:creationId xmlns:a16="http://schemas.microsoft.com/office/drawing/2014/main" id="{34089055-B1BF-D4BA-4828-983F4556A851}"/>
                </a:ext>
              </a:extLst>
            </p:cNvPr>
            <p:cNvSpPr/>
            <p:nvPr/>
          </p:nvSpPr>
          <p:spPr>
            <a:xfrm>
              <a:off x="5220495" y="1687225"/>
              <a:ext cx="221005" cy="62755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836735"/>
                  </a:lnTo>
                  <a:lnTo>
                    <a:pt x="294673" y="836735"/>
                  </a:lnTo>
                </a:path>
              </a:pathLst>
            </a:custGeom>
            <a:noFill/>
            <a:ln>
              <a:solidFill>
                <a:srgbClr val="1A3B67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477C42E2-450C-A2C6-5D4F-70E3DF44F298}"/>
                </a:ext>
              </a:extLst>
            </p:cNvPr>
            <p:cNvSpPr/>
            <p:nvPr/>
          </p:nvSpPr>
          <p:spPr>
            <a:xfrm>
              <a:off x="5506890" y="2122695"/>
              <a:ext cx="2139696" cy="79083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r>
                <a:rPr lang="en-US" sz="1500" dirty="0"/>
                <a:t>Regression analysis </a:t>
              </a:r>
            </a:p>
            <a:p>
              <a:r>
                <a:rPr lang="en-US" sz="1500" dirty="0"/>
                <a:t>(simple or multiple)</a:t>
              </a:r>
            </a:p>
          </p:txBody>
        </p:sp>
        <p:sp>
          <p:nvSpPr>
            <p:cNvPr id="34" name="Straight Connector 16">
              <a:extLst>
                <a:ext uri="{FF2B5EF4-FFF2-40B4-BE49-F238E27FC236}">
                  <a16:creationId xmlns:a16="http://schemas.microsoft.com/office/drawing/2014/main" id="{1F75312B-3BE8-298F-AC5A-E6673BC73213}"/>
                </a:ext>
              </a:extLst>
            </p:cNvPr>
            <p:cNvSpPr/>
            <p:nvPr/>
          </p:nvSpPr>
          <p:spPr>
            <a:xfrm>
              <a:off x="5217940" y="1661745"/>
              <a:ext cx="221005" cy="165052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200694"/>
                  </a:lnTo>
                  <a:lnTo>
                    <a:pt x="294673" y="2200694"/>
                  </a:lnTo>
                </a:path>
              </a:pathLst>
            </a:custGeom>
            <a:noFill/>
            <a:ln>
              <a:solidFill>
                <a:srgbClr val="1A3B67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37B75EB8-A77C-17AB-516D-754CFCF8D021}"/>
                </a:ext>
              </a:extLst>
            </p:cNvPr>
            <p:cNvSpPr/>
            <p:nvPr/>
          </p:nvSpPr>
          <p:spPr>
            <a:xfrm>
              <a:off x="5506890" y="3443606"/>
              <a:ext cx="2139696" cy="79083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r>
                <a:rPr lang="en-US" sz="1500" dirty="0"/>
                <a:t>Simulations </a:t>
              </a:r>
            </a:p>
            <a:p>
              <a:r>
                <a:rPr lang="en-US" sz="1500" dirty="0"/>
                <a:t>(what if?)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B216855-8491-841C-755C-EC81D84C4AC4}"/>
                </a:ext>
              </a:extLst>
            </p:cNvPr>
            <p:cNvSpPr/>
            <p:nvPr/>
          </p:nvSpPr>
          <p:spPr>
            <a:xfrm>
              <a:off x="4983481" y="939760"/>
              <a:ext cx="2331720" cy="790835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b="1" dirty="0"/>
                <a:t>Statistical forecasts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7951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AB5D01-AF1D-FB79-10D0-A0CB505A3F1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Gap Analysis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1F2A5D8-A12A-54C4-3B1B-7FA9C9D91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1594" y="2831306"/>
            <a:ext cx="138113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 sz="1800" dirty="0">
              <a:latin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5133D-D9B9-5B69-0285-A19102B37721}"/>
              </a:ext>
            </a:extLst>
          </p:cNvPr>
          <p:cNvSpPr txBox="1"/>
          <p:nvPr/>
        </p:nvSpPr>
        <p:spPr>
          <a:xfrm>
            <a:off x="1339851" y="987467"/>
            <a:ext cx="6471108" cy="7386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137160" bIns="137160" anchor="ctr">
            <a:spAutoFit/>
          </a:bodyPr>
          <a:lstStyle/>
          <a:p>
            <a:pPr>
              <a:defRPr/>
            </a:pPr>
            <a:r>
              <a:rPr lang="en-US" sz="1800" dirty="0">
                <a:cs typeface="+mn-cs"/>
              </a:rPr>
              <a:t>Compares supply and demand analyses to identify the staffing differences and competencies needed for the future.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35C825-61BC-2101-BB42-92FF6CD84EA5}"/>
              </a:ext>
            </a:extLst>
          </p:cNvPr>
          <p:cNvSpPr txBox="1"/>
          <p:nvPr/>
        </p:nvSpPr>
        <p:spPr>
          <a:xfrm>
            <a:off x="1600524" y="1846690"/>
            <a:ext cx="3200400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Skills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Abilities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Distribution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Diversity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Deployment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Time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Cost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Knowledge sharing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Succession</a:t>
            </a:r>
          </a:p>
          <a:p>
            <a:pPr marL="228600" lvl="1" indent="-228600" defTabSz="800100">
              <a:spcAft>
                <a:spcPts val="600"/>
              </a:spcAft>
              <a:buClr>
                <a:schemeClr val="accent1">
                  <a:lumMod val="40000"/>
                  <a:lumOff val="60000"/>
                </a:schemeClr>
              </a:buClr>
              <a:buSzPct val="115000"/>
              <a:buFont typeface="Wingdings" panose="05000000000000000000" pitchFamily="2" charset="2"/>
              <a:buChar char="§"/>
            </a:pPr>
            <a:r>
              <a:rPr lang="en-US" sz="1400" dirty="0">
                <a:cs typeface="Arial" panose="020B0604020202020204" pitchFamily="34" charset="0"/>
              </a:rPr>
              <a:t>Retention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AB4E9B3-875D-2B64-C225-EA79E1E7DC0F}"/>
              </a:ext>
            </a:extLst>
          </p:cNvPr>
          <p:cNvGrpSpPr/>
          <p:nvPr/>
        </p:nvGrpSpPr>
        <p:grpSpPr>
          <a:xfrm>
            <a:off x="4277726" y="2496744"/>
            <a:ext cx="3166521" cy="1769345"/>
            <a:chOff x="4291476" y="2709875"/>
            <a:chExt cx="3166521" cy="1769345"/>
          </a:xfrm>
        </p:grpSpPr>
        <p:sp>
          <p:nvSpPr>
            <p:cNvPr id="10" name="Rounded Rectangle 4">
              <a:extLst>
                <a:ext uri="{FF2B5EF4-FFF2-40B4-BE49-F238E27FC236}">
                  <a16:creationId xmlns:a16="http://schemas.microsoft.com/office/drawing/2014/main" id="{655B7806-9B97-65F5-184A-629787D59911}"/>
                </a:ext>
              </a:extLst>
            </p:cNvPr>
            <p:cNvSpPr/>
            <p:nvPr/>
          </p:nvSpPr>
          <p:spPr>
            <a:xfrm>
              <a:off x="4298290" y="2709875"/>
              <a:ext cx="1244286" cy="862881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3000"/>
              </a:schemeClr>
            </a:solidFill>
            <a:ln w="12700">
              <a:solidFill>
                <a:srgbClr val="1A3B67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Demand</a:t>
              </a:r>
              <a:endParaRPr lang="en-US" sz="1050" b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ounded Rectangle 6">
              <a:extLst>
                <a:ext uri="{FF2B5EF4-FFF2-40B4-BE49-F238E27FC236}">
                  <a16:creationId xmlns:a16="http://schemas.microsoft.com/office/drawing/2014/main" id="{A6DCDC6C-A3CF-ED69-F400-D0528AC3FA87}"/>
                </a:ext>
              </a:extLst>
            </p:cNvPr>
            <p:cNvSpPr/>
            <p:nvPr/>
          </p:nvSpPr>
          <p:spPr>
            <a:xfrm>
              <a:off x="6203917" y="2909019"/>
              <a:ext cx="1251899" cy="862881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3000"/>
              </a:schemeClr>
            </a:solidFill>
            <a:ln w="12700">
              <a:solidFill>
                <a:srgbClr val="1A3B67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Supply</a:t>
              </a:r>
              <a:endParaRPr lang="en-US" sz="1875" b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31DC21EE-9889-2FE2-145C-99A67F2E740A}"/>
                </a:ext>
              </a:extLst>
            </p:cNvPr>
            <p:cNvSpPr/>
            <p:nvPr/>
          </p:nvSpPr>
          <p:spPr>
            <a:xfrm>
              <a:off x="5638456" y="3742419"/>
              <a:ext cx="351473" cy="736801"/>
            </a:xfrm>
            <a:prstGeom prst="triangle">
              <a:avLst/>
            </a:prstGeom>
            <a:solidFill>
              <a:srgbClr val="1A3B67"/>
            </a:solidFill>
            <a:ln>
              <a:solidFill>
                <a:srgbClr val="1A3B67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BE6BA01-E480-D5D3-F2DA-0C81872C4306}"/>
                </a:ext>
              </a:extLst>
            </p:cNvPr>
            <p:cNvSpPr/>
            <p:nvPr/>
          </p:nvSpPr>
          <p:spPr>
            <a:xfrm rot="363447">
              <a:off x="4291476" y="3619400"/>
              <a:ext cx="3166521" cy="126180"/>
            </a:xfrm>
            <a:prstGeom prst="rect">
              <a:avLst/>
            </a:prstGeom>
            <a:solidFill>
              <a:srgbClr val="1A3B67"/>
            </a:solidFill>
            <a:ln>
              <a:solidFill>
                <a:srgbClr val="1A3B67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20120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6B97FC-F64B-D7D6-AEFA-7D61C71D761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Prioritizing Gaps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3F74BC4-3C8F-2E0C-78C6-D0780521DF45}"/>
              </a:ext>
            </a:extLst>
          </p:cNvPr>
          <p:cNvGrpSpPr/>
          <p:nvPr/>
        </p:nvGrpSpPr>
        <p:grpSpPr>
          <a:xfrm>
            <a:off x="1399091" y="804137"/>
            <a:ext cx="6345816" cy="2165605"/>
            <a:chOff x="900650" y="1168780"/>
            <a:chExt cx="7119875" cy="2805939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A13C6740-608C-3C12-FB41-930BB798765D}"/>
                </a:ext>
              </a:extLst>
            </p:cNvPr>
            <p:cNvSpPr/>
            <p:nvPr/>
          </p:nvSpPr>
          <p:spPr>
            <a:xfrm>
              <a:off x="900650" y="1168780"/>
              <a:ext cx="2230221" cy="131009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725" tIns="85725" rIns="85725" bIns="85725" numCol="1" spcCol="1270" anchor="ctr" anchorCtr="0">
              <a:noAutofit/>
            </a:bodyPr>
            <a:lstStyle/>
            <a:p>
              <a:pPr lvl="0" algn="ct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50" b="1" u="none" kern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Permanence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6092094-C19C-AE85-B24A-022C017B565F}"/>
                </a:ext>
              </a:extLst>
            </p:cNvPr>
            <p:cNvSpPr/>
            <p:nvPr/>
          </p:nvSpPr>
          <p:spPr>
            <a:xfrm>
              <a:off x="3345477" y="1168782"/>
              <a:ext cx="2230221" cy="131009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725" tIns="85725" rIns="85725" bIns="85725" numCol="1" spcCol="1270" anchor="ctr" anchorCtr="0">
              <a:noAutofit/>
            </a:bodyPr>
            <a:lstStyle/>
            <a:p>
              <a:pPr lvl="0" algn="ct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50" b="1" u="none" kern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Impact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C0E3C86E-F12E-1750-B3FD-ED84901C3127}"/>
                </a:ext>
              </a:extLst>
            </p:cNvPr>
            <p:cNvSpPr/>
            <p:nvPr/>
          </p:nvSpPr>
          <p:spPr>
            <a:xfrm>
              <a:off x="5790304" y="1168780"/>
              <a:ext cx="2230221" cy="131009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725" tIns="85725" rIns="85725" bIns="85725" numCol="1" spcCol="1270" anchor="ctr" anchorCtr="0">
              <a:noAutofit/>
            </a:bodyPr>
            <a:lstStyle/>
            <a:p>
              <a:pPr lvl="0" algn="ct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50" b="1" u="none" kern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EDB4E22-7758-C482-FA32-FEEA6E118D2D}"/>
                </a:ext>
              </a:extLst>
            </p:cNvPr>
            <p:cNvSpPr/>
            <p:nvPr/>
          </p:nvSpPr>
          <p:spPr>
            <a:xfrm>
              <a:off x="2230366" y="2664620"/>
              <a:ext cx="2230221" cy="131009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725" tIns="85725" rIns="85725" bIns="85725" numCol="1" spcCol="1270" anchor="ctr" anchorCtr="0">
              <a:noAutofit/>
            </a:bodyPr>
            <a:lstStyle/>
            <a:p>
              <a:pPr lvl="0" algn="ct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50" b="1" u="none" kern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Evidence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87140E91-BECF-E9CF-220A-3A96A790752D}"/>
                </a:ext>
              </a:extLst>
            </p:cNvPr>
            <p:cNvSpPr/>
            <p:nvPr/>
          </p:nvSpPr>
          <p:spPr>
            <a:xfrm>
              <a:off x="4675193" y="2664620"/>
              <a:ext cx="2230221" cy="131009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725" tIns="85725" rIns="85725" bIns="85725" numCol="1" spcCol="1270" anchor="ctr" anchorCtr="0">
              <a:noAutofit/>
            </a:bodyPr>
            <a:lstStyle/>
            <a:p>
              <a:pPr lvl="0" algn="ct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50" b="1" u="none" kern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Root cause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B92E5238-0196-8425-450C-924377D31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438" y="2850992"/>
            <a:ext cx="3302548" cy="1983601"/>
          </a:xfrm>
          <a:prstGeom prst="rect">
            <a:avLst/>
          </a:prstGeom>
        </p:spPr>
      </p:pic>
      <p:pic>
        <p:nvPicPr>
          <p:cNvPr id="3" name="Picture 2" descr="Bitmoji Image">
            <a:extLst>
              <a:ext uri="{FF2B5EF4-FFF2-40B4-BE49-F238E27FC236}">
                <a16:creationId xmlns:a16="http://schemas.microsoft.com/office/drawing/2014/main" id="{EE9F17C0-FA89-D502-EE7C-D1F6BE266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903" y="3784944"/>
            <a:ext cx="98107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9372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30496-833E-05C1-7BD0-531B023E369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Solution Analysis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AE135B9-5DC8-3058-4823-51398B195DF8}"/>
              </a:ext>
            </a:extLst>
          </p:cNvPr>
          <p:cNvGrpSpPr/>
          <p:nvPr/>
        </p:nvGrpSpPr>
        <p:grpSpPr>
          <a:xfrm>
            <a:off x="1699245" y="921277"/>
            <a:ext cx="5745509" cy="3669202"/>
            <a:chOff x="1834747" y="989787"/>
            <a:chExt cx="5423304" cy="3525063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3E85390-1D2B-ECA4-1D55-E0B90E59E9DC}"/>
                </a:ext>
              </a:extLst>
            </p:cNvPr>
            <p:cNvSpPr/>
            <p:nvPr/>
          </p:nvSpPr>
          <p:spPr>
            <a:xfrm>
              <a:off x="2047473" y="1188230"/>
              <a:ext cx="5208587" cy="814057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205740" rIns="411480" bIns="128016" numCol="1" spcCol="1270" anchor="ctr" anchorCtr="0">
              <a:noAutofit/>
            </a:bodyPr>
            <a:lstStyle/>
            <a:p>
              <a:pPr marL="228600" lvl="1" indent="-228600" defTabSz="800100">
                <a:lnSpc>
                  <a:spcPct val="90000"/>
                </a:lnSpc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Redeploy</a:t>
              </a:r>
            </a:p>
            <a:p>
              <a:pPr marL="228600" lvl="1" indent="-228600" defTabSz="800100">
                <a:lnSpc>
                  <a:spcPct val="90000"/>
                </a:lnSpc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Train and develop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8216B690-2401-B0F0-1961-A1B486622763}"/>
                </a:ext>
              </a:extLst>
            </p:cNvPr>
            <p:cNvSpPr/>
            <p:nvPr/>
          </p:nvSpPr>
          <p:spPr>
            <a:xfrm>
              <a:off x="2049464" y="2335230"/>
              <a:ext cx="5208587" cy="51435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205740" rIns="411480" bIns="128016" numCol="1" spcCol="1270" anchor="t" anchorCtr="0">
              <a:noAutofit/>
            </a:bodyPr>
            <a:lstStyle/>
            <a:p>
              <a:pPr marL="228600" lvl="1" indent="-228600" defTabSz="800100">
                <a:lnSpc>
                  <a:spcPct val="90000"/>
                </a:lnSpc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Recruit and hire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8B73CCE7-CFA2-B73F-DA43-710B4A0F90AB}"/>
                </a:ext>
              </a:extLst>
            </p:cNvPr>
            <p:cNvSpPr/>
            <p:nvPr/>
          </p:nvSpPr>
          <p:spPr>
            <a:xfrm>
              <a:off x="2049464" y="3168902"/>
              <a:ext cx="5208587" cy="51435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205740" rIns="411480" bIns="128016" numCol="1" spcCol="1270" anchor="t" anchorCtr="0">
              <a:noAutofit/>
            </a:bodyPr>
            <a:lstStyle/>
            <a:p>
              <a:pPr marL="228600" lvl="1" indent="-228600" defTabSz="800100">
                <a:lnSpc>
                  <a:spcPct val="90000"/>
                </a:lnSpc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Outsource, lease, or contract</a:t>
              </a:r>
            </a:p>
          </p:txBody>
        </p:sp>
        <p:sp>
          <p:nvSpPr>
            <p:cNvPr id="8" name="Rounded Rectangle 6">
              <a:extLst>
                <a:ext uri="{FF2B5EF4-FFF2-40B4-BE49-F238E27FC236}">
                  <a16:creationId xmlns:a16="http://schemas.microsoft.com/office/drawing/2014/main" id="{07C33AB7-5C13-EB5D-57AB-5AFF1F41C8FC}"/>
                </a:ext>
              </a:extLst>
            </p:cNvPr>
            <p:cNvSpPr/>
            <p:nvPr/>
          </p:nvSpPr>
          <p:spPr>
            <a:xfrm>
              <a:off x="1834747" y="989787"/>
              <a:ext cx="5206596" cy="30861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794" tIns="0" rIns="411480" bIns="0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</a:p>
          </p:txBody>
        </p:sp>
        <p:sp>
          <p:nvSpPr>
            <p:cNvPr id="9" name="Rounded Rectangle 10">
              <a:extLst>
                <a:ext uri="{FF2B5EF4-FFF2-40B4-BE49-F238E27FC236}">
                  <a16:creationId xmlns:a16="http://schemas.microsoft.com/office/drawing/2014/main" id="{CFD8B697-C21D-2015-325C-E0AAD769929F}"/>
                </a:ext>
              </a:extLst>
            </p:cNvPr>
            <p:cNvSpPr/>
            <p:nvPr/>
          </p:nvSpPr>
          <p:spPr>
            <a:xfrm>
              <a:off x="1836738" y="2195279"/>
              <a:ext cx="5206596" cy="30861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794" tIns="0" rIns="411480" bIns="0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Buy</a:t>
              </a:r>
            </a:p>
          </p:txBody>
        </p:sp>
        <p:sp>
          <p:nvSpPr>
            <p:cNvPr id="10" name="Rounded Rectangle 14">
              <a:extLst>
                <a:ext uri="{FF2B5EF4-FFF2-40B4-BE49-F238E27FC236}">
                  <a16:creationId xmlns:a16="http://schemas.microsoft.com/office/drawing/2014/main" id="{5A618369-8C42-2D43-D557-0F208C32169E}"/>
                </a:ext>
              </a:extLst>
            </p:cNvPr>
            <p:cNvSpPr/>
            <p:nvPr/>
          </p:nvSpPr>
          <p:spPr>
            <a:xfrm>
              <a:off x="1836738" y="3028950"/>
              <a:ext cx="5206596" cy="30861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794" tIns="0" rIns="411480" bIns="0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Borrow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6598B15-98AF-DEC7-F5AD-1BFFBE439D24}"/>
                </a:ext>
              </a:extLst>
            </p:cNvPr>
            <p:cNvSpPr/>
            <p:nvPr/>
          </p:nvSpPr>
          <p:spPr>
            <a:xfrm>
              <a:off x="2049464" y="4000500"/>
              <a:ext cx="5208587" cy="51435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205740" rIns="411480" bIns="128016" numCol="1" spcCol="1270" anchor="t" anchorCtr="0">
              <a:noAutofit/>
            </a:bodyPr>
            <a:lstStyle/>
            <a:p>
              <a:pPr marL="228600" lvl="1" indent="-228600" defTabSz="800100">
                <a:lnSpc>
                  <a:spcPct val="90000"/>
                </a:lnSpc>
                <a:spcAft>
                  <a:spcPts val="600"/>
                </a:spcAft>
                <a:buClr>
                  <a:schemeClr val="accent1">
                    <a:lumMod val="40000"/>
                    <a:lumOff val="60000"/>
                  </a:schemeClr>
                </a:buClr>
                <a:buSzPct val="115000"/>
                <a:buFont typeface="Wingdings" panose="05000000000000000000" pitchFamily="2" charset="2"/>
                <a:buChar char="§"/>
              </a:pPr>
              <a:r>
                <a:rPr lang="en-US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Provide training to enhance employee value</a:t>
              </a:r>
            </a:p>
          </p:txBody>
        </p:sp>
        <p:sp>
          <p:nvSpPr>
            <p:cNvPr id="16" name="Rounded Rectangle 14">
              <a:extLst>
                <a:ext uri="{FF2B5EF4-FFF2-40B4-BE49-F238E27FC236}">
                  <a16:creationId xmlns:a16="http://schemas.microsoft.com/office/drawing/2014/main" id="{501D2183-46B8-B303-D7B1-F19732B1B923}"/>
                </a:ext>
              </a:extLst>
            </p:cNvPr>
            <p:cNvSpPr/>
            <p:nvPr/>
          </p:nvSpPr>
          <p:spPr>
            <a:xfrm>
              <a:off x="1836738" y="3860549"/>
              <a:ext cx="5206596" cy="30861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794" tIns="0" rIns="411480" bIns="0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Bridge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524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Developing the Business Strateg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Course Objectives&amp;quot;&quot;/&gt;&lt;property id=&quot;20307&quot; value=&quot;400&quot;/&gt;&lt;/object&gt;&lt;object type=&quot;3&quot; unique_id=&quot;10006&quot;&gt;&lt;property id=&quot;20148&quot; value=&quot;5&quot;/&gt;&lt;property id=&quot;20300&quot; value=&quot;Slide 3 - &amp;quot;Strategic Management of Resources&amp;quot;&quot;/&gt;&lt;property id=&quot;20307&quot; value=&quot;292&quot;/&gt;&lt;/object&gt;&lt;object type=&quot;3&quot; unique_id=&quot;10007&quot;&gt;&lt;property id=&quot;20148&quot; value=&quot;5&quot;/&gt;&lt;property id=&quot;20300&quot; value=&quot;Slide 4 - &amp;quot;Learning Objectives&amp;quot;&quot;/&gt;&lt;property id=&quot;20307&quot; value=&quot;432&quot;/&gt;&lt;/object&gt;&lt;object type=&quot;3&quot; unique_id=&quot;10008&quot;&gt;&lt;property id=&quot;20148&quot; value=&quot;5&quot;/&gt;&lt;property id=&quot;20300&quot; value=&quot;Slide 5 - &amp;quot;Learning Objectives (cont.)&amp;quot;&quot;/&gt;&lt;property id=&quot;20307&quot; value=&quot;433&quot;/&gt;&lt;/object&gt;&lt;object type=&quot;3&quot; unique_id=&quot;10009&quot;&gt;&lt;property id=&quot;20148&quot; value=&quot;5&quot;/&gt;&lt;property id=&quot;20300&quot; value=&quot;Slide 6&quot;/&gt;&lt;property id=&quot;20307&quot; value=&quot;294&quot;/&gt;&lt;/object&gt;&lt;object type=&quot;3&quot; unique_id=&quot;10010&quot;&gt;&lt;property id=&quot;20148&quot; value=&quot;5&quot;/&gt;&lt;property id=&quot;20300&quot; value=&quot;Slide 7 - &amp;quot;Business &amp;amp; Operations Strategy Alignment&amp;quot;&quot;/&gt;&lt;property id=&quot;20307&quot; value=&quot;359&quot;/&gt;&lt;/object&gt;&lt;object type=&quot;3&quot; unique_id=&quot;10011&quot;&gt;&lt;property id=&quot;20148&quot; value=&quot;5&quot;/&gt;&lt;property id=&quot;20300&quot; value=&quot;Slide 8 - &amp;quot;Business Strategy Options&amp;quot;&quot;/&gt;&lt;property id=&quot;20307&quot; value=&quot;383&quot;/&gt;&lt;/object&gt;&lt;object type=&quot;3&quot; unique_id=&quot;10012&quot;&gt;&lt;property id=&quot;20148&quot; value=&quot;5&quot;/&gt;&lt;property id=&quot;20300&quot; value=&quot;Slide 9 - &amp;quot;Seven Key Issues&amp;quot;&quot;/&gt;&lt;property id=&quot;20307&quot; value=&quot;450&quot;/&gt;&lt;/object&gt;&lt;object type=&quot;3&quot; unique_id=&quot;10013&quot;&gt;&lt;property id=&quot;20148&quot; value=&quot;5&quot;/&gt;&lt;property id=&quot;20300&quot; value=&quot;Slide 10 - &amp;quot;The Industry's Dominant Economic Features&amp;quot;&quot;/&gt;&lt;property id=&quot;20307&quot; value=&quot;363&quot;/&gt;&lt;/object&gt;&lt;object type=&quot;3&quot; unique_id=&quot;10014&quot;&gt;&lt;property id=&quot;20148&quot; value=&quot;5&quot;/&gt;&lt;property id=&quot;20300&quot; value=&quot;Slide 11 - &amp;quot;Five-Forces Analysis&amp;quot;&quot;/&gt;&lt;property id=&quot;20307&quot; value=&quot;384&quot;/&gt;&lt;/object&gt;&lt;object type=&quot;3&quot; unique_id=&quot;10015&quot;&gt;&lt;property id=&quot;20148&quot; value=&quot;5&quot;/&gt;&lt;property id=&quot;20300&quot; value=&quot;Slide 12 - &amp;quot;Rivalry Among Competing Sellers&amp;quot;&quot;/&gt;&lt;property id=&quot;20307&quot; value=&quot;434&quot;/&gt;&lt;/object&gt;&lt;object type=&quot;3&quot; unique_id=&quot;10016&quot;&gt;&lt;property id=&quot;20148&quot; value=&quot;5&quot;/&gt;&lt;property id=&quot;20300&quot; value=&quot;Slide 13 - &amp;quot;Threat of Market Entrants&amp;quot;&quot;/&gt;&lt;property id=&quot;20307&quot; value=&quot;435&quot;/&gt;&lt;/object&gt;&lt;object type=&quot;3&quot; unique_id=&quot;10017&quot;&gt;&lt;property id=&quot;20148&quot; value=&quot;5&quot;/&gt;&lt;property id=&quot;20300&quot; value=&quot;Slide 14 - &amp;quot;Sellers of Substitute Products&amp;quot;&quot;/&gt;&lt;property id=&quot;20307&quot; value=&quot;387&quot;/&gt;&lt;/object&gt;&lt;object type=&quot;3&quot; unique_id=&quot;10018&quot;&gt;&lt;property id=&quot;20148&quot; value=&quot;5&quot;/&gt;&lt;property id=&quot;20300&quot; value=&quot;Slide 15 - &amp;quot;Suppliers’ Bargaining Power&amp;quot;&quot;/&gt;&lt;property id=&quot;20307&quot; value=&quot;436&quot;/&gt;&lt;/object&gt;&lt;object type=&quot;3&quot; unique_id=&quot;10019&quot;&gt;&lt;property id=&quot;20148&quot; value=&quot;5&quot;/&gt;&lt;property id=&quot;20300&quot; value=&quot;Slide 16 - &amp;quot;Buyers’ Bargaining Power&amp;quot;&quot;/&gt;&lt;property id=&quot;20307&quot; value=&quot;437&quot;/&gt;&lt;/object&gt;&lt;object type=&quot;3&quot; unique_id=&quot;10020&quot;&gt;&lt;property id=&quot;20148&quot; value=&quot;5&quot;/&gt;&lt;property id=&quot;20300&quot; value=&quot;Slide 17 - &amp;quot;Industry Attractiveness&amp;quot;&quot;/&gt;&lt;property id=&quot;20307&quot; value=&quot;372&quot;/&gt;&lt;/object&gt;&lt;object type=&quot;3&quot; unique_id=&quot;10021&quot;&gt;&lt;property id=&quot;20148&quot; value=&quot;5&quot;/&gt;&lt;property id=&quot;20300&quot; value=&quot;Slide 18 - &amp;quot;Other Key Issues &amp;quot;&quot;/&gt;&lt;property id=&quot;20307&quot; value=&quot;398&quot;/&gt;&lt;/object&gt;&lt;object type=&quot;3&quot; unique_id=&quot;10022&quot;&gt;&lt;property id=&quot;20148&quot; value=&quot;5&quot;/&gt;&lt;property id=&quot;20300&quot; value=&quot;Slide 19 - &amp;quot;Examples of Forces Driving Change&amp;quot;&quot;/&gt;&lt;property id=&quot;20307&quot; value=&quot;438&quot;/&gt;&lt;/object&gt;&lt;object type=&quot;3&quot; unique_id=&quot;10023&quot;&gt;&lt;property id=&quot;20148&quot; value=&quot;5&quot;/&gt;&lt;property id=&quot;20300&quot; value=&quot;Slide 20 - &amp;quot;Driving Forces: Impacts &amp;amp; Implications&amp;quot;&quot;/&gt;&lt;property id=&quot;20307&quot; value=&quot;366&quot;/&gt;&lt;/object&gt;&lt;object type=&quot;3&quot; unique_id=&quot;10024&quot;&gt;&lt;property id=&quot;20148&quot; value=&quot;5&quot;/&gt;&lt;property id=&quot;20300&quot; value=&quot;Slide 21 - &amp;quot;Assess Market Positions&amp;quot;&quot;/&gt;&lt;property id=&quot;20307&quot; value=&quot;390&quot;/&gt;&lt;/object&gt;&lt;object type=&quot;3&quot; unique_id=&quot;10025&quot;&gt;&lt;property id=&quot;20148&quot; value=&quot;5&quot;/&gt;&lt;property id=&quot;20300&quot; value=&quot;Slide 22 - &amp;quot;Evaluate Competitors&amp;quot;&quot;/&gt;&lt;property id=&quot;20307&quot; value=&quot;439&quot;/&gt;&lt;/object&gt;&lt;object type=&quot;3&quot; unique_id=&quot;10026&quot;&gt;&lt;property id=&quot;20148&quot; value=&quot;5&quot;/&gt;&lt;property id=&quot;20300&quot; value=&quot;Slide 23 - &amp;quot;Key Success Factors (KSFs)&amp;quot;&quot;/&gt;&lt;property id=&quot;20307&quot; value=&quot;374&quot;/&gt;&lt;/object&gt;&lt;object type=&quot;3&quot; unique_id=&quot;10027&quot;&gt;&lt;property id=&quot;20148&quot; value=&quot;5&quot;/&gt;&lt;property id=&quot;20300&quot; value=&quot;Slide 24 - &amp;quot;Industry Attractiveness (Profitability)&amp;quot;&quot;/&gt;&lt;property id=&quot;20307&quot; value=&quot;440&quot;/&gt;&lt;/object&gt;&lt;object type=&quot;3&quot; unique_id=&quot;10028&quot;&gt;&lt;property id=&quot;20148&quot; value=&quot;5&quot;/&gt;&lt;property id=&quot;20300&quot; value=&quot;Slide 25 - &amp;quot;Problem 1.1: Industry Attractiveness &amp;amp; Competitive Strength&amp;quot;&quot;/&gt;&lt;property id=&quot;20307&quot; value=&quot;378&quot;/&gt;&lt;/object&gt;&lt;object type=&quot;3&quot; unique_id=&quot;10029&quot;&gt;&lt;property id=&quot;20148&quot; value=&quot;5&quot;/&gt;&lt;property id=&quot;20300&quot; value=&quot;Slide 26 - &amp;quot;Problem 1.1: Solution&amp;quot;&quot;/&gt;&lt;property id=&quot;20307&quot; value=&quot;382&quot;/&gt;&lt;/object&gt;&lt;object type=&quot;3&quot; unique_id=&quot;10030&quot;&gt;&lt;property id=&quot;20148&quot; value=&quot;5&quot;/&gt;&lt;property id=&quot;20300&quot; value=&quot;Slide 27&quot;/&gt;&lt;property id=&quot;20307&quot; value=&quot;393&quot;/&gt;&lt;/object&gt;&lt;object type=&quot;3&quot; unique_id=&quot;10031&quot;&gt;&lt;property id=&quot;20148&quot; value=&quot;5&quot;/&gt;&lt;property id=&quot;20300&quot; value=&quot;Slide 28 - &amp;quot;Five Key Issues&amp;quot;&quot;/&gt;&lt;property id=&quot;20307&quot; value=&quot;401&quot;/&gt;&lt;/object&gt;&lt;object type=&quot;3&quot; unique_id=&quot;10032&quot;&gt;&lt;property id=&quot;20148&quot; value=&quot;5&quot;/&gt;&lt;property id=&quot;20300&quot; value=&quot;Slide 29 - &amp;quot;Analyze Current Approach&amp;quot;&quot;/&gt;&lt;property id=&quot;20307&quot; value=&quot;402&quot;/&gt;&lt;/object&gt;&lt;object type=&quot;3&quot; unique_id=&quot;10033&quot;&gt;&lt;property id=&quot;20148&quot; value=&quot;5&quot;/&gt;&lt;property id=&quot;20300&quot; value=&quot;Slide 30 - &amp;quot;Quantitative &amp;amp; Other Measures&amp;quot;&quot;/&gt;&lt;property id=&quot;20307&quot; value=&quot;403&quot;/&gt;&lt;/object&gt;&lt;object type=&quot;3&quot; unique_id=&quot;10034&quot;&gt;&lt;property id=&quot;20148&quot; value=&quot;5&quot;/&gt;&lt;property id=&quot;20300&quot; value=&quot;Slide 31 - &amp;quot;Assessing Current Strategy&amp;quot;&quot;/&gt;&lt;property id=&quot;20307&quot; value=&quot;441&quot;/&gt;&lt;/object&gt;&lt;object type=&quot;3&quot; unique_id=&quot;10035&quot;&gt;&lt;property id=&quot;20148&quot; value=&quot;5&quot;/&gt;&lt;property id=&quot;20300&quot; value=&quot;Slide 32 - &amp;quot;SWOT Analysis&amp;quot;&quot;/&gt;&lt;property id=&quot;20307&quot; value=&quot;405&quot;/&gt;&lt;/object&gt;&lt;object type=&quot;3&quot; unique_id=&quot;10036&quot;&gt;&lt;property id=&quot;20148&quot; value=&quot;5&quot;/&gt;&lt;property id=&quot;20300&quot; value=&quot;Slide 33 - &amp;quot;SWOT Analysis: Strengths &amp;amp; Weaknesses&amp;quot;&quot;/&gt;&lt;property id=&quot;20307&quot; value=&quot;442&quot;/&gt;&lt;/object&gt;&lt;object type=&quot;3&quot; unique_id=&quot;10037&quot;&gt;&lt;property id=&quot;20148&quot; value=&quot;5&quot;/&gt;&lt;property id=&quot;20300&quot; value=&quot;Slide 34 - &amp;quot;SWOT Analysis: Opportunities &amp;amp; Threats&amp;quot;&quot;/&gt;&lt;property id=&quot;20307&quot; value=&quot;443&quot;/&gt;&lt;/object&gt;&lt;object type=&quot;3&quot; unique_id=&quot;10038&quot;&gt;&lt;property id=&quot;20148&quot; value=&quot;5&quot;/&gt;&lt;property id=&quot;20300&quot; value=&quot;Slide 35 - &amp;quot;SWOT Analysis Process&amp;quot;&quot;/&gt;&lt;property id=&quot;20307&quot; value=&quot;408&quot;/&gt;&lt;/object&gt;&lt;object type=&quot;3&quot; unique_id=&quot;10039&quot;&gt;&lt;property id=&quot;20148&quot; value=&quot;5&quot;/&gt;&lt;property id=&quot;20300&quot; value=&quot;Slide 36 - &amp;quot;Determining Price Competitiveness&amp;quot;&quot;/&gt;&lt;property id=&quot;20307&quot; value=&quot;409&quot;/&gt;&lt;/object&gt;&lt;object type=&quot;3&quot; unique_id=&quot;10040&quot;&gt;&lt;property id=&quot;20148&quot; value=&quot;5&quot;/&gt;&lt;property id=&quot;20300&quot; value=&quot;Slide 37 - &amp;quot;Competitive Strength Assessment&amp;quot;&quot;/&gt;&lt;property id=&quot;20307&quot; value=&quot;418&quot;/&gt;&lt;/object&gt;&lt;object type=&quot;3&quot; unique_id=&quot;10041&quot;&gt;&lt;property id=&quot;20148&quot; value=&quot;5&quot;/&gt;&lt;property id=&quot;20300&quot; value=&quot;Slide 38 - &amp;quot;Rating Criteria&amp;quot;&quot;/&gt;&lt;property id=&quot;20307&quot; value=&quot;410&quot;/&gt;&lt;/object&gt;&lt;object type=&quot;3&quot; unique_id=&quot;10042&quot;&gt;&lt;property id=&quot;20148&quot; value=&quot;5&quot;/&gt;&lt;property id=&quot;20300&quot; value=&quot;Slide 39 - &amp;quot;Manage Strategic Issues &amp;quot;&quot;/&gt;&lt;property id=&quot;20307&quot; value=&quot;419&quot;/&gt;&lt;/object&gt;&lt;object type=&quot;3&quot; unique_id=&quot;10043&quot;&gt;&lt;property id=&quot;20148&quot; value=&quot;5&quot;/&gt;&lt;property id=&quot;20300&quot; value=&quot;Slide 40 - &amp;quot;Problem 1.2: Competitive Strength Assessment Case Study&amp;quot;&quot;/&gt;&lt;property id=&quot;20307&quot; value=&quot;422&quot;/&gt;&lt;/object&gt;&lt;object type=&quot;3&quot; unique_id=&quot;10044&quot;&gt;&lt;property id=&quot;20148&quot; value=&quot;5&quot;/&gt;&lt;property id=&quot;20300&quot; value=&quot;Slide 41 - &amp;quot;Problem 1.2 Solution&amp;quot;&quot;/&gt;&lt;property id=&quot;20307&quot; value=&quot;423&quot;/&gt;&lt;/object&gt;&lt;object type=&quot;3&quot; unique_id=&quot;10045&quot;&gt;&lt;property id=&quot;20148&quot; value=&quot;5&quot;/&gt;&lt;property id=&quot;20300&quot; value=&quot;Slide 42 - &amp;quot;Problem 1.2 Solution (cont.)&amp;quot;&quot;/&gt;&lt;property id=&quot;20307&quot; value=&quot;424&quot;/&gt;&lt;/object&gt;&lt;object type=&quot;3&quot; unique_id=&quot;10046&quot;&gt;&lt;property id=&quot;20148&quot; value=&quot;5&quot;/&gt;&lt;property id=&quot;20300&quot; value=&quot;Slide 43 - &amp;quot;Developing the Business Strategy&amp;quot;&quot;/&gt;&lt;property id=&quot;20307&quot; value=&quot;413&quot;/&gt;&lt;/object&gt;&lt;object type=&quot;3&quot; unique_id=&quot;10047&quot;&gt;&lt;property id=&quot;20148&quot; value=&quot;5&quot;/&gt;&lt;property id=&quot;20300&quot; value=&quot;Slide 44 - &amp;quot;Generic Competitive Strategies&amp;quot;&quot;/&gt;&lt;property id=&quot;20307&quot; value=&quot;425&quot;/&gt;&lt;/object&gt;&lt;object type=&quot;3&quot; unique_id=&quot;10048&quot;&gt;&lt;property id=&quot;20148&quot; value=&quot;5&quot;/&gt;&lt;property id=&quot;20300&quot; value=&quot;Slide 45 - &amp;quot;Low-Cost Provider Strategy&amp;quot;&quot;/&gt;&lt;property id=&quot;20307&quot; value=&quot;426&quot;/&gt;&lt;/object&gt;&lt;object type=&quot;3&quot; unique_id=&quot;10049&quot;&gt;&lt;property id=&quot;20148&quot; value=&quot;5&quot;/&gt;&lt;property id=&quot;20300&quot; value=&quot;Slide 46 - &amp;quot;Broad Differentiation Strategy&amp;quot;&quot;/&gt;&lt;property id=&quot;20307&quot; value=&quot;427&quot;/&gt;&lt;/object&gt;&lt;object type=&quot;3&quot; unique_id=&quot;10050&quot;&gt;&lt;property id=&quot;20148&quot; value=&quot;5&quot;/&gt;&lt;property id=&quot;20300&quot; value=&quot;Slide 47 - &amp;quot;Best-Cost Provider Strategy&amp;quot;&quot;/&gt;&lt;property id=&quot;20307&quot; value=&quot;446&quot;/&gt;&lt;/object&gt;&lt;object type=&quot;3&quot; unique_id=&quot;10051&quot;&gt;&lt;property id=&quot;20148&quot; value=&quot;5&quot;/&gt;&lt;property id=&quot;20300&quot; value=&quot;Slide 48 - &amp;quot;Focused Low-Cost Strategy&amp;quot;&quot;/&gt;&lt;property id=&quot;20307&quot; value=&quot;429&quot;/&gt;&lt;/object&gt;&lt;object type=&quot;3&quot; unique_id=&quot;10052&quot;&gt;&lt;property id=&quot;20148&quot; value=&quot;5&quot;/&gt;&lt;property id=&quot;20300&quot; value=&quot;Slide 49 - &amp;quot;Focused Differentiation Strategy&amp;quot;&quot;/&gt;&lt;property id=&quot;20307&quot; value=&quot;430&quot;/&gt;&lt;/object&gt;&lt;object type=&quot;3&quot; unique_id=&quot;10053&quot;&gt;&lt;property id=&quot;20148&quot; value=&quot;5&quot;/&gt;&lt;property id=&quot;20300&quot; value=&quot;Slide 50 - &amp;quot;Competitive Strategy Summary&amp;quot;&quot;/&gt;&lt;property id=&quot;20307&quot; value=&quot;431&quot;/&gt;&lt;/object&gt;&lt;object type=&quot;3&quot; unique_id=&quot;10054&quot;&gt;&lt;property id=&quot;20148&quot; value=&quot;5&quot;/&gt;&lt;property id=&quot;20300&quot; value=&quot;Slide 51 - &amp;quot;Developing the Business Strategy&amp;quot;&quot;/&gt;&lt;property id=&quot;20307&quot; value=&quot;449&quot;/&gt;&lt;/object&gt;&lt;object type=&quot;3&quot; unique_id=&quot;10055&quot;&gt;&lt;property id=&quot;20148&quot; value=&quot;5&quot;/&gt;&lt;property id=&quot;20300&quot; value=&quot;Slide 52 - &amp;quot;Learning Objectives&amp;quot;&quot;/&gt;&lt;property id=&quot;20307&quot; value=&quot;451&quot;/&gt;&lt;/object&gt;&lt;object type=&quot;3&quot; unique_id=&quot;10056&quot;&gt;&lt;property id=&quot;20148&quot; value=&quot;5&quot;/&gt;&lt;property id=&quot;20300&quot; value=&quot;Slide 53 - &amp;quot;Learning Objectives (cont.)&amp;quot;&quot;/&gt;&lt;property id=&quot;20307&quot; value=&quot;452&quot;/&gt;&lt;/object&gt;&lt;object type=&quot;3&quot; unique_id=&quot;10057&quot;&gt;&lt;property id=&quot;20148&quot; value=&quot;5&quot;/&gt;&lt;property id=&quot;20300&quot; value=&quot;Slide 54 - &amp;quot;Vocabulary Check&amp;quot;&quot;/&gt;&lt;property id=&quot;20307&quot; value=&quot;415&quot;/&gt;&lt;/object&gt;&lt;object type=&quot;3&quot; unique_id=&quot;10058&quot;&gt;&lt;property id=&quot;20148&quot; value=&quot;5&quot;/&gt;&lt;property id=&quot;20300&quot; value=&quot;Slide 55 - &amp;quot;Vocabulary Check Solution&amp;quot;&quot;/&gt;&lt;property id=&quot;20307&quot; value=&quot;416&quot;/&gt;&lt;/object&gt;&lt;/object&gt;&lt;/object&gt;&lt;/database&gt;"/>
  <p:tag name="ARTICULATE_PROJECT_OPEN" val="0"/>
  <p:tag name="ARTICULATE_SLIDE_COUNT" val="171"/>
</p:tagLst>
</file>

<file path=ppt/theme/theme1.xml><?xml version="1.0" encoding="utf-8"?>
<a:theme xmlns:a="http://schemas.openxmlformats.org/drawingml/2006/main" name="2_Office Theme">
  <a:themeElements>
    <a:clrScheme name="SHRM">
      <a:dk1>
        <a:srgbClr val="121416"/>
      </a:dk1>
      <a:lt1>
        <a:srgbClr val="FFFFFF"/>
      </a:lt1>
      <a:dk2>
        <a:srgbClr val="265D93"/>
      </a:dk2>
      <a:lt2>
        <a:srgbClr val="A7AB20"/>
      </a:lt2>
      <a:accent1>
        <a:srgbClr val="0076BE"/>
      </a:accent1>
      <a:accent2>
        <a:srgbClr val="9FBAE1"/>
      </a:accent2>
      <a:accent3>
        <a:srgbClr val="8B1377"/>
      </a:accent3>
      <a:accent4>
        <a:srgbClr val="BEC4CA"/>
      </a:accent4>
      <a:accent5>
        <a:srgbClr val="963C86"/>
      </a:accent5>
      <a:accent6>
        <a:srgbClr val="FBB533"/>
      </a:accent6>
      <a:hlink>
        <a:srgbClr val="00558C"/>
      </a:hlink>
      <a:folHlink>
        <a:srgbClr val="00788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96382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Relationship Id="rId6" Type="http://schemas.microsoft.com/office/2011/relationships/webextension" Target="webextension6.xml"/><Relationship Id="rId5" Type="http://schemas.microsoft.com/office/2011/relationships/webextension" Target="webextension5.xml"/><Relationship Id="rId4" Type="http://schemas.microsoft.com/office/2011/relationships/webextension" Target="webextension4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6">
    <wetp:webextensionref xmlns:r="http://schemas.openxmlformats.org/officeDocument/2006/relationships" r:id="rId1"/>
  </wetp:taskpane>
  <wetp:taskpane dockstate="right" visibility="0" width="350" row="7">
    <wetp:webextensionref xmlns:r="http://schemas.openxmlformats.org/officeDocument/2006/relationships" r:id="rId2"/>
  </wetp:taskpane>
  <wetp:taskpane dockstate="right" visibility="0" width="350" row="10">
    <wetp:webextensionref xmlns:r="http://schemas.openxmlformats.org/officeDocument/2006/relationships" r:id="rId3"/>
  </wetp:taskpane>
  <wetp:taskpane dockstate="right" visibility="0" width="350" row="9">
    <wetp:webextensionref xmlns:r="http://schemas.openxmlformats.org/officeDocument/2006/relationships" r:id="rId4"/>
  </wetp:taskpane>
  <wetp:taskpane dockstate="right" visibility="0" width="350" row="13">
    <wetp:webextensionref xmlns:r="http://schemas.openxmlformats.org/officeDocument/2006/relationships" r:id="rId5"/>
  </wetp:taskpane>
  <wetp:taskpane dockstate="right" visibility="0" width="350" row="12">
    <wetp:webextensionref xmlns:r="http://schemas.openxmlformats.org/officeDocument/2006/relationships" r:id="rId6"/>
  </wetp:taskpane>
</wetp:taskpanes>
</file>

<file path=ppt/webextensions/webextension1.xml><?xml version="1.0" encoding="utf-8"?>
<we:webextension xmlns:we="http://schemas.microsoft.com/office/webextensions/webextension/2010/11" id="{50B09F25-6FE2-452E-BA58-415EE0690535}">
  <we:reference id="wa200005107" version="1.1.0.0" store="en-US" storeType="OMEX"/>
  <we:alternateReferences>
    <we:reference id="WA200005107" version="1.1.0.0" store="WA200005107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AEA0A510-4DC4-4570-9D6C-5D6B66A8E13A}">
  <we:reference id="wa104379997" version="2.0.0.0" store="en-US" storeType="OMEX"/>
  <we:alternateReferences>
    <we:reference id="WA104379997" version="2.0.0.0" store="WA104379997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8309F14E-51F3-47C8-9D2E-79C8631F349B}">
  <we:reference id="wa104380907" version="3.1.0.0" store="en-US" storeType="OMEX"/>
  <we:alternateReferences>
    <we:reference id="WA104380907" version="3.1.0.0" store="WA104380907" storeType="OMEX"/>
  </we:alternateReferences>
  <we:properties/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81368A94-B756-482A-9DAB-AA4787EDB649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ppt/webextensions/webextension5.xml><?xml version="1.0" encoding="utf-8"?>
<we:webextension xmlns:we="http://schemas.microsoft.com/office/webextensions/webextension/2010/11" id="{BA5B8AF4-C3CB-45C4-852F-D35CB19FDBA9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ppt/webextensions/webextension6.xml><?xml version="1.0" encoding="utf-8"?>
<we:webextension xmlns:we="http://schemas.microsoft.com/office/webextensions/webextension/2010/11" id="{C7F39C73-54F0-43A4-8BF8-BC973EFA4521}">
  <we:reference id="wa104379279" version="2.1.0.0" store="en-US" storeType="OMEX"/>
  <we:alternateReferences>
    <we:reference id="WA104379279" version="2.1.0.0" store="WA104379279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3A877C736E15459767474FBE3464BE" ma:contentTypeVersion="15" ma:contentTypeDescription="Create a new document." ma:contentTypeScope="" ma:versionID="809687dca1d01d947beb28afb113f2ec">
  <xsd:schema xmlns:xsd="http://www.w3.org/2001/XMLSchema" xmlns:xs="http://www.w3.org/2001/XMLSchema" xmlns:p="http://schemas.microsoft.com/office/2006/metadata/properties" xmlns:ns2="6bdf58fe-2661-42f1-ba0a-9c0c702f7fdb" xmlns:ns3="573ef986-8c38-4a75-b1c6-13cfca981596" targetNamespace="http://schemas.microsoft.com/office/2006/metadata/properties" ma:root="true" ma:fieldsID="63e11151e02a2754eff0c2649ba4faeb" ns2:_="" ns3:_="">
    <xsd:import namespace="6bdf58fe-2661-42f1-ba0a-9c0c702f7fdb"/>
    <xsd:import namespace="573ef986-8c38-4a75-b1c6-13cfca9815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df58fe-2661-42f1-ba0a-9c0c702f7f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5c80399-03b6-4c47-9414-5fb0ebf5b3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3ef986-8c38-4a75-b1c6-13cfca98159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a2a317b3-327e-4434-817e-dece48042f85}" ma:internalName="TaxCatchAll" ma:showField="CatchAllData" ma:web="573ef986-8c38-4a75-b1c6-13cfca9815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df58fe-2661-42f1-ba0a-9c0c702f7fdb">
      <Terms xmlns="http://schemas.microsoft.com/office/infopath/2007/PartnerControls"/>
    </lcf76f155ced4ddcb4097134ff3c332f>
    <TaxCatchAll xmlns="573ef986-8c38-4a75-b1c6-13cfca981596" xsi:nil="true"/>
    <SharedWithUsers xmlns="573ef986-8c38-4a75-b1c6-13cfca981596">
      <UserInfo>
        <DisplayName>Chad Dykoski</DisplayName>
        <AccountId>19</AccountId>
        <AccountType/>
      </UserInfo>
      <UserInfo>
        <DisplayName>Craig Long</DisplayName>
        <AccountId>20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3A5C93A-5128-4426-882A-3F6380B17999}">
  <ds:schemaRefs>
    <ds:schemaRef ds:uri="573ef986-8c38-4a75-b1c6-13cfca981596"/>
    <ds:schemaRef ds:uri="6bdf58fe-2661-42f1-ba0a-9c0c702f7fd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D1875EC-118A-4FF1-9A2C-881BD6C04A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C5CFAD-395E-4265-9609-7C2776CD417E}">
  <ds:schemaRefs>
    <ds:schemaRef ds:uri="573ef986-8c38-4a75-b1c6-13cfca981596"/>
    <ds:schemaRef ds:uri="http://schemas.microsoft.com/office/2006/metadata/properties"/>
    <ds:schemaRef ds:uri="6bdf58fe-2661-42f1-ba0a-9c0c702f7fdb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3393</TotalTime>
  <Words>2076</Words>
  <Application>Microsoft Office PowerPoint</Application>
  <PresentationFormat>On-screen Show (16:9)</PresentationFormat>
  <Paragraphs>358</Paragraphs>
  <Slides>33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Arial Black</vt:lpstr>
      <vt:lpstr>Calibri</vt:lpstr>
      <vt:lpstr>Times New Roman</vt:lpstr>
      <vt:lpstr>Wingdings</vt:lpstr>
      <vt:lpstr>2_Office Theme</vt:lpstr>
      <vt:lpstr>Workforce Management</vt:lpstr>
      <vt:lpstr>Workforce Planning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Which step of the workforce analysis process determines which necessary competencies do not exist in the workforce?</vt:lpstr>
      <vt:lpstr>How does replacement planning differ from succession planning?</vt:lpstr>
      <vt:lpstr>When is knowledge management most productive?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Management of Resources</dc:title>
  <dc:creator>SHRM</dc:creator>
  <cp:lastModifiedBy>Xavier Cugnon</cp:lastModifiedBy>
  <cp:revision>760</cp:revision>
  <cp:lastPrinted>2019-09-18T20:18:49Z</cp:lastPrinted>
  <dcterms:created xsi:type="dcterms:W3CDTF">2013-09-18T00:23:54Z</dcterms:created>
  <dcterms:modified xsi:type="dcterms:W3CDTF">2026-04-04T13:03:53Z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0x010100C43A877C736E15459767474FBE3464BE</vt:lpwstr>
  </property>
  <property fmtid="{D5CDD505-2E9C-101B-9397-08002B2CF9AE}" pid="3" name="MediaServiceImageTags">
    <vt:lpwstr/>
  </property>
  <property fmtid="{D5CDD505-2E9C-101B-9397-08002B2CF9AE}" pid="4" name="ArticulateGUID">
    <vt:lpwstr>C275BC60-E01D-45A0-B75B-4E5E2FA1D3C8</vt:lpwstr>
  </property>
  <property fmtid="{D5CDD505-2E9C-101B-9397-08002B2CF9AE}" pid="5" name="ArticulatePath">
    <vt:lpwstr>https://holmescorp.sharepoint.com/sites/ASCMExternalDocumentShares/Shared Documents/CTSC/CTSC_v1 2023/PowerPoint Slides/CTSC-Slide content/ASCM_CTSC_2023_Mod1_Draft_2_UPDated 06_20_2023</vt:lpwstr>
  </property>
</Properties>
</file>